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78.png"/><Relationship Id="rId5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Relationship Id="rId4" Type="http://schemas.openxmlformats.org/officeDocument/2006/relationships/image" Target="../media/image53.png"/><Relationship Id="rId5" Type="http://schemas.openxmlformats.org/officeDocument/2006/relationships/image" Target="../media/image51.png"/><Relationship Id="rId6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jpg"/><Relationship Id="rId4" Type="http://schemas.openxmlformats.org/officeDocument/2006/relationships/image" Target="../media/image56.png"/><Relationship Id="rId5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png"/><Relationship Id="rId4" Type="http://schemas.openxmlformats.org/officeDocument/2006/relationships/image" Target="../media/image50.png"/><Relationship Id="rId5" Type="http://schemas.openxmlformats.org/officeDocument/2006/relationships/image" Target="../media/image6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7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75.png"/><Relationship Id="rId10" Type="http://schemas.openxmlformats.org/officeDocument/2006/relationships/image" Target="../media/image63.png"/><Relationship Id="rId13" Type="http://schemas.openxmlformats.org/officeDocument/2006/relationships/image" Target="../media/image72.png"/><Relationship Id="rId1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8.png"/><Relationship Id="rId4" Type="http://schemas.openxmlformats.org/officeDocument/2006/relationships/image" Target="../media/image58.png"/><Relationship Id="rId9" Type="http://schemas.openxmlformats.org/officeDocument/2006/relationships/image" Target="../media/image70.png"/><Relationship Id="rId15" Type="http://schemas.openxmlformats.org/officeDocument/2006/relationships/image" Target="../media/image64.png"/><Relationship Id="rId14" Type="http://schemas.openxmlformats.org/officeDocument/2006/relationships/image" Target="../media/image73.png"/><Relationship Id="rId16" Type="http://schemas.openxmlformats.org/officeDocument/2006/relationships/image" Target="../media/image65.png"/><Relationship Id="rId5" Type="http://schemas.openxmlformats.org/officeDocument/2006/relationships/image" Target="../media/image6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77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1.png"/><Relationship Id="rId13" Type="http://schemas.openxmlformats.org/officeDocument/2006/relationships/image" Target="../media/image9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4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19.png"/><Relationship Id="rId13" Type="http://schemas.openxmlformats.org/officeDocument/2006/relationships/image" Target="../media/image30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5" Type="http://schemas.openxmlformats.org/officeDocument/2006/relationships/image" Target="../media/image25.png"/><Relationship Id="rId14" Type="http://schemas.openxmlformats.org/officeDocument/2006/relationships/image" Target="../media/image20.png"/><Relationship Id="rId17" Type="http://schemas.openxmlformats.org/officeDocument/2006/relationships/image" Target="../media/image23.png"/><Relationship Id="rId16" Type="http://schemas.openxmlformats.org/officeDocument/2006/relationships/image" Target="../media/image31.png"/><Relationship Id="rId5" Type="http://schemas.openxmlformats.org/officeDocument/2006/relationships/image" Target="../media/image16.png"/><Relationship Id="rId6" Type="http://schemas.openxmlformats.org/officeDocument/2006/relationships/image" Target="../media/image29.png"/><Relationship Id="rId18" Type="http://schemas.openxmlformats.org/officeDocument/2006/relationships/image" Target="../media/image28.png"/><Relationship Id="rId7" Type="http://schemas.openxmlformats.org/officeDocument/2006/relationships/image" Target="../media/image22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Relationship Id="rId6" Type="http://schemas.openxmlformats.org/officeDocument/2006/relationships/image" Target="../media/image43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8.png"/><Relationship Id="rId5" Type="http://schemas.openxmlformats.org/officeDocument/2006/relationships/image" Target="../media/image47.gif"/><Relationship Id="rId6" Type="http://schemas.openxmlformats.org/officeDocument/2006/relationships/image" Target="../media/image59.png"/><Relationship Id="rId7" Type="http://schemas.openxmlformats.org/officeDocument/2006/relationships/image" Target="../media/image52.png"/><Relationship Id="rId8" Type="http://schemas.openxmlformats.org/officeDocument/2006/relationships/image" Target="../media/image4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44.png"/><Relationship Id="rId6" Type="http://schemas.openxmlformats.org/officeDocument/2006/relationships/image" Target="../media/image42.png"/><Relationship Id="rId7" Type="http://schemas.openxmlformats.org/officeDocument/2006/relationships/image" Target="../media/image46.png"/><Relationship Id="rId8" Type="http://schemas.openxmlformats.org/officeDocument/2006/relationships/image" Target="../media/image7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953905" y="2768368"/>
            <a:ext cx="9304787" cy="11418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The AI-driven Operations &amp; Maintenance Platform for Real Estate Portfolios </a:t>
            </a:r>
            <a:endParaRPr b="1" i="0" sz="30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 amt="57000"/>
          </a:blip>
          <a:srcRect b="0" l="0" r="0" t="0"/>
          <a:stretch/>
        </p:blipFill>
        <p:spPr>
          <a:xfrm>
            <a:off x="6286719" y="2768368"/>
            <a:ext cx="5905281" cy="47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3905" y="1726075"/>
            <a:ext cx="1250830" cy="60754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13"/>
          <p:cNvCxnSpPr/>
          <p:nvPr/>
        </p:nvCxnSpPr>
        <p:spPr>
          <a:xfrm>
            <a:off x="1031024" y="2465409"/>
            <a:ext cx="585528" cy="0"/>
          </a:xfrm>
          <a:prstGeom prst="straightConnector1">
            <a:avLst/>
          </a:prstGeom>
          <a:noFill/>
          <a:ln cap="flat" cmpd="sng" w="31750">
            <a:solidFill>
              <a:srgbClr val="FF009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9" name="Google Shape;379;p22"/>
          <p:cNvGrpSpPr/>
          <p:nvPr/>
        </p:nvGrpSpPr>
        <p:grpSpPr>
          <a:xfrm>
            <a:off x="1114990" y="1638649"/>
            <a:ext cx="11077010" cy="4534071"/>
            <a:chOff x="948780" y="1465285"/>
            <a:chExt cx="11778610" cy="4903426"/>
          </a:xfrm>
        </p:grpSpPr>
        <p:pic>
          <p:nvPicPr>
            <p:cNvPr id="380" name="Google Shape;380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8780" y="1465285"/>
              <a:ext cx="10312370" cy="4785949"/>
            </a:xfrm>
            <a:prstGeom prst="rect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81" name="Google Shape;381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13076" y="3358472"/>
              <a:ext cx="4014314" cy="3010239"/>
            </a:xfrm>
            <a:prstGeom prst="rect">
              <a:avLst/>
            </a:prstGeom>
            <a:noFill/>
            <a:ln>
              <a:noFill/>
            </a:ln>
            <a:effectLst>
              <a:outerShdw blurRad="317500" sx="102000" rotWithShape="0" algn="ctr" dir="12240000" dist="215900" sy="102000">
                <a:srgbClr val="000000">
                  <a:alpha val="14901"/>
                </a:srgbClr>
              </a:outerShdw>
            </a:effectLst>
          </p:spPr>
        </p:pic>
      </p:grpSp>
      <p:sp>
        <p:nvSpPr>
          <p:cNvPr id="382" name="Google Shape;382;p22"/>
          <p:cNvSpPr txBox="1"/>
          <p:nvPr/>
        </p:nvSpPr>
        <p:spPr>
          <a:xfrm>
            <a:off x="1179981" y="414659"/>
            <a:ext cx="3581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C8AFF"/>
                </a:solidFill>
                <a:latin typeface="Avenir"/>
                <a:ea typeface="Avenir"/>
                <a:cs typeface="Avenir"/>
                <a:sym typeface="Avenir"/>
              </a:rPr>
              <a:t>Module: Connected Buildings</a:t>
            </a:r>
            <a:endParaRPr/>
          </a:p>
        </p:txBody>
      </p:sp>
      <p:sp>
        <p:nvSpPr>
          <p:cNvPr id="383" name="Google Shape;383;p22"/>
          <p:cNvSpPr/>
          <p:nvPr/>
        </p:nvSpPr>
        <p:spPr>
          <a:xfrm>
            <a:off x="0" y="-1"/>
            <a:ext cx="165253" cy="6940628"/>
          </a:xfrm>
          <a:prstGeom prst="rect">
            <a:avLst/>
          </a:prstGeom>
          <a:solidFill>
            <a:srgbClr val="ECF3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674" y="266246"/>
            <a:ext cx="601898" cy="49661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2"/>
          <p:cNvSpPr/>
          <p:nvPr/>
        </p:nvSpPr>
        <p:spPr>
          <a:xfrm>
            <a:off x="0" y="514554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3C8A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4A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2"/>
          <p:cNvSpPr txBox="1"/>
          <p:nvPr/>
        </p:nvSpPr>
        <p:spPr>
          <a:xfrm>
            <a:off x="600674" y="965099"/>
            <a:ext cx="338417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Dashboard View</a:t>
            </a:r>
            <a:endParaRPr b="1" sz="2200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2" name="Google Shape;392;p23"/>
          <p:cNvSpPr/>
          <p:nvPr/>
        </p:nvSpPr>
        <p:spPr>
          <a:xfrm>
            <a:off x="435934" y="3507596"/>
            <a:ext cx="11387471" cy="2733716"/>
          </a:xfrm>
          <a:prstGeom prst="rect">
            <a:avLst/>
          </a:prstGeom>
          <a:solidFill>
            <a:srgbClr val="FFEFF6"/>
          </a:solidFill>
          <a:ln cap="flat" cmpd="sng" w="12700">
            <a:solidFill>
              <a:srgbClr val="FFEFF6">
                <a:alpha val="2862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EF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3"/>
          <p:cNvSpPr txBox="1"/>
          <p:nvPr/>
        </p:nvSpPr>
        <p:spPr>
          <a:xfrm>
            <a:off x="628525" y="1782192"/>
            <a:ext cx="9864437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6687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153B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Automate resource booking</a:t>
            </a:r>
            <a:endParaRPr/>
          </a:p>
          <a:p>
            <a:pPr indent="-77787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6687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B193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Reduce work order friction by digitizing operations</a:t>
            </a:r>
            <a:endParaRPr/>
          </a:p>
          <a:p>
            <a:pPr indent="-77787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6687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B193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Reduce churn by improving &amp; measuring tenant satisfaction</a:t>
            </a:r>
            <a:endParaRPr/>
          </a:p>
          <a:p>
            <a:pPr indent="-77787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6687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B193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Secure buildings &amp; reduce liability with comprehensive visitor, vehicle &amp; vendor management</a:t>
            </a:r>
            <a:endParaRPr/>
          </a:p>
        </p:txBody>
      </p:sp>
      <p:sp>
        <p:nvSpPr>
          <p:cNvPr id="394" name="Google Shape;394;p23"/>
          <p:cNvSpPr txBox="1"/>
          <p:nvPr/>
        </p:nvSpPr>
        <p:spPr>
          <a:xfrm>
            <a:off x="733244" y="1443389"/>
            <a:ext cx="155834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3093"/>
                </a:solidFill>
                <a:latin typeface="Avenir"/>
                <a:ea typeface="Avenir"/>
                <a:cs typeface="Avenir"/>
                <a:sym typeface="Avenir"/>
              </a:rPr>
              <a:t>BENEFITS</a:t>
            </a:r>
            <a:endParaRPr/>
          </a:p>
        </p:txBody>
      </p:sp>
      <p:sp>
        <p:nvSpPr>
          <p:cNvPr id="395" name="Google Shape;395;p23"/>
          <p:cNvSpPr txBox="1"/>
          <p:nvPr/>
        </p:nvSpPr>
        <p:spPr>
          <a:xfrm>
            <a:off x="628525" y="4086679"/>
            <a:ext cx="240355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Resource Booking</a:t>
            </a:r>
            <a:endParaRPr/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Visitor Management</a:t>
            </a:r>
            <a:endParaRPr/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Vehicle Management</a:t>
            </a:r>
            <a:endParaRPr/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Communications</a:t>
            </a:r>
            <a:endParaRPr/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Vendor Management</a:t>
            </a:r>
            <a:endParaRPr/>
          </a:p>
        </p:txBody>
      </p:sp>
      <p:sp>
        <p:nvSpPr>
          <p:cNvPr id="396" name="Google Shape;396;p23"/>
          <p:cNvSpPr txBox="1"/>
          <p:nvPr/>
        </p:nvSpPr>
        <p:spPr>
          <a:xfrm>
            <a:off x="743469" y="3662111"/>
            <a:ext cx="155834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3093"/>
                </a:solidFill>
                <a:latin typeface="Avenir"/>
                <a:ea typeface="Avenir"/>
                <a:cs typeface="Avenir"/>
                <a:sym typeface="Avenir"/>
              </a:rPr>
              <a:t>FEATURES</a:t>
            </a:r>
            <a:endParaRPr/>
          </a:p>
        </p:txBody>
      </p:sp>
      <p:sp>
        <p:nvSpPr>
          <p:cNvPr id="397" name="Google Shape;397;p23"/>
          <p:cNvSpPr txBox="1"/>
          <p:nvPr/>
        </p:nvSpPr>
        <p:spPr>
          <a:xfrm>
            <a:off x="3525672" y="4079465"/>
            <a:ext cx="589075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0D0D"/>
                </a:solidFill>
                <a:latin typeface="Avenir"/>
                <a:ea typeface="Avenir"/>
                <a:cs typeface="Avenir"/>
                <a:sym typeface="Avenir"/>
              </a:rPr>
              <a:t>resource information &amp; availability | book &amp; approve | resource usage</a:t>
            </a:r>
            <a:endParaRPr/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0D0D"/>
                </a:solidFill>
                <a:latin typeface="Avenir"/>
                <a:ea typeface="Avenir"/>
                <a:cs typeface="Avenir"/>
                <a:sym typeface="Avenir"/>
              </a:rPr>
              <a:t>invite guests | check-in |  notifications | watchlists</a:t>
            </a:r>
            <a:endParaRPr/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0D0D"/>
                </a:solidFill>
                <a:latin typeface="Avenir"/>
                <a:ea typeface="Avenir"/>
                <a:cs typeface="Avenir"/>
                <a:sym typeface="Avenir"/>
              </a:rPr>
              <a:t>parking | deliveries | security &amp; check-in with pre-approved COI</a:t>
            </a:r>
            <a:endParaRPr/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D0D0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0D0D"/>
                </a:solidFill>
                <a:latin typeface="Avenir"/>
                <a:ea typeface="Avenir"/>
                <a:cs typeface="Avenir"/>
                <a:sym typeface="Avenir"/>
              </a:rPr>
              <a:t>tenant portal | notifications | creating service requests | feedback</a:t>
            </a:r>
            <a:endParaRPr/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D0D0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0D0D"/>
                </a:solidFill>
                <a:latin typeface="Avenir"/>
                <a:ea typeface="Avenir"/>
                <a:cs typeface="Avenir"/>
                <a:sym typeface="Avenir"/>
              </a:rPr>
              <a:t>vendor portal | check-in | tracking | contact directory</a:t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8" name="Google Shape;398;p23"/>
          <p:cNvSpPr txBox="1"/>
          <p:nvPr/>
        </p:nvSpPr>
        <p:spPr>
          <a:xfrm>
            <a:off x="3651436" y="3662111"/>
            <a:ext cx="155834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3093"/>
                </a:solidFill>
                <a:latin typeface="Avenir"/>
                <a:ea typeface="Avenir"/>
                <a:cs typeface="Avenir"/>
                <a:sym typeface="Avenir"/>
              </a:rPr>
              <a:t>CAPABILITIES</a:t>
            </a:r>
            <a:endParaRPr/>
          </a:p>
        </p:txBody>
      </p:sp>
      <p:sp>
        <p:nvSpPr>
          <p:cNvPr id="399" name="Google Shape;399;p23"/>
          <p:cNvSpPr txBox="1"/>
          <p:nvPr/>
        </p:nvSpPr>
        <p:spPr>
          <a:xfrm>
            <a:off x="694764" y="970786"/>
            <a:ext cx="718487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5C2EA5"/>
                </a:solidFill>
                <a:latin typeface="Avenir"/>
                <a:ea typeface="Avenir"/>
                <a:cs typeface="Avenir"/>
                <a:sym typeface="Avenir"/>
              </a:rPr>
              <a:t>Offer a world-class experience &amp; retain tenants</a:t>
            </a:r>
            <a:endParaRPr b="1" sz="2200">
              <a:solidFill>
                <a:srgbClr val="5C2EA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0" name="Google Shape;400;p23"/>
          <p:cNvSpPr txBox="1"/>
          <p:nvPr/>
        </p:nvSpPr>
        <p:spPr>
          <a:xfrm>
            <a:off x="1241548" y="403385"/>
            <a:ext cx="3581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3093"/>
                </a:solidFill>
                <a:latin typeface="Avenir"/>
                <a:ea typeface="Avenir"/>
                <a:cs typeface="Avenir"/>
                <a:sym typeface="Avenir"/>
              </a:rPr>
              <a:t>Module: Tenant Experience</a:t>
            </a:r>
            <a:endParaRPr/>
          </a:p>
        </p:txBody>
      </p:sp>
      <p:sp>
        <p:nvSpPr>
          <p:cNvPr id="401" name="Google Shape;401;p23"/>
          <p:cNvSpPr/>
          <p:nvPr/>
        </p:nvSpPr>
        <p:spPr>
          <a:xfrm>
            <a:off x="0" y="514554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FF30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4A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256" y="245327"/>
            <a:ext cx="638292" cy="476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08" name="Google Shape;408;p24"/>
          <p:cNvGrpSpPr/>
          <p:nvPr/>
        </p:nvGrpSpPr>
        <p:grpSpPr>
          <a:xfrm>
            <a:off x="2051823" y="1544356"/>
            <a:ext cx="8508560" cy="4607350"/>
            <a:chOff x="2051823" y="1544356"/>
            <a:chExt cx="8508560" cy="4607350"/>
          </a:xfrm>
        </p:grpSpPr>
        <p:pic>
          <p:nvPicPr>
            <p:cNvPr id="409" name="Google Shape;409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51823" y="1548357"/>
              <a:ext cx="2302373" cy="4551358"/>
            </a:xfrm>
            <a:prstGeom prst="rect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10" name="Google Shape;410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69133" y="1544356"/>
              <a:ext cx="2302373" cy="4607350"/>
            </a:xfrm>
            <a:prstGeom prst="rect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11" name="Google Shape;411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53508" y="1548357"/>
              <a:ext cx="2006875" cy="4551358"/>
            </a:xfrm>
            <a:prstGeom prst="rect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412" name="Google Shape;412;p24"/>
          <p:cNvSpPr txBox="1"/>
          <p:nvPr/>
        </p:nvSpPr>
        <p:spPr>
          <a:xfrm>
            <a:off x="691680" y="960369"/>
            <a:ext cx="58220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4538A0"/>
                </a:solidFill>
                <a:latin typeface="Avenir"/>
                <a:ea typeface="Avenir"/>
                <a:cs typeface="Avenir"/>
                <a:sym typeface="Avenir"/>
              </a:rPr>
              <a:t>Dashboard View</a:t>
            </a:r>
            <a:endParaRPr b="1" sz="2000">
              <a:solidFill>
                <a:srgbClr val="4538A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13" name="Google Shape;413;p24"/>
          <p:cNvSpPr txBox="1"/>
          <p:nvPr/>
        </p:nvSpPr>
        <p:spPr>
          <a:xfrm>
            <a:off x="1241548" y="403385"/>
            <a:ext cx="3581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3093"/>
                </a:solidFill>
                <a:latin typeface="Avenir"/>
                <a:ea typeface="Avenir"/>
                <a:cs typeface="Avenir"/>
                <a:sym typeface="Avenir"/>
              </a:rPr>
              <a:t>Module: Tenant Experience</a:t>
            </a:r>
            <a:endParaRPr/>
          </a:p>
        </p:txBody>
      </p:sp>
      <p:sp>
        <p:nvSpPr>
          <p:cNvPr id="414" name="Google Shape;414;p24"/>
          <p:cNvSpPr/>
          <p:nvPr/>
        </p:nvSpPr>
        <p:spPr>
          <a:xfrm>
            <a:off x="0" y="-1"/>
            <a:ext cx="165253" cy="6940628"/>
          </a:xfrm>
          <a:prstGeom prst="rect">
            <a:avLst/>
          </a:prstGeom>
          <a:solidFill>
            <a:srgbClr val="FFEF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EF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256" y="245327"/>
            <a:ext cx="638292" cy="47698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4"/>
          <p:cNvSpPr/>
          <p:nvPr/>
        </p:nvSpPr>
        <p:spPr>
          <a:xfrm>
            <a:off x="0" y="514554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FF30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4A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2" name="Google Shape;422;p25"/>
          <p:cNvSpPr/>
          <p:nvPr/>
        </p:nvSpPr>
        <p:spPr>
          <a:xfrm>
            <a:off x="435934" y="3583171"/>
            <a:ext cx="11387471" cy="2604977"/>
          </a:xfrm>
          <a:prstGeom prst="rect">
            <a:avLst/>
          </a:prstGeom>
          <a:solidFill>
            <a:srgbClr val="E7FBFB"/>
          </a:solidFill>
          <a:ln cap="flat" cmpd="sng" w="12700">
            <a:solidFill>
              <a:srgbClr val="E8E6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5"/>
          <p:cNvSpPr txBox="1"/>
          <p:nvPr/>
        </p:nvSpPr>
        <p:spPr>
          <a:xfrm>
            <a:off x="628525" y="1782192"/>
            <a:ext cx="9864437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6687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1B3D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71B3D"/>
                </a:solidFill>
                <a:latin typeface="Avenir"/>
                <a:ea typeface="Avenir"/>
                <a:cs typeface="Avenir"/>
                <a:sym typeface="Avenir"/>
              </a:rPr>
              <a:t>Reduce operational costs &amp; optimize workforce productivity</a:t>
            </a:r>
            <a:endParaRPr/>
          </a:p>
          <a:p>
            <a:pPr indent="-77787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171B3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6687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1B3D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71B3D"/>
                </a:solidFill>
                <a:latin typeface="Avenir"/>
                <a:ea typeface="Avenir"/>
                <a:cs typeface="Avenir"/>
                <a:sym typeface="Avenir"/>
              </a:rPr>
              <a:t>Shift your team’s focus: proactive from reactive !</a:t>
            </a:r>
            <a:endParaRPr/>
          </a:p>
          <a:p>
            <a:pPr indent="-77787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171B3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6687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1B3D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71B3D"/>
                </a:solidFill>
                <a:latin typeface="Avenir"/>
                <a:ea typeface="Avenir"/>
                <a:cs typeface="Avenir"/>
                <a:sym typeface="Avenir"/>
              </a:rPr>
              <a:t>Ensure timely &amp; accurate job completion</a:t>
            </a:r>
            <a:endParaRPr/>
          </a:p>
          <a:p>
            <a:pPr indent="-77787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171B3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6687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1B3D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71B3D"/>
                </a:solidFill>
                <a:latin typeface="Avenir"/>
                <a:ea typeface="Avenir"/>
                <a:cs typeface="Avenir"/>
                <a:sym typeface="Avenir"/>
              </a:rPr>
              <a:t>Extend asset life cycles with real-time monitoring</a:t>
            </a:r>
            <a:endParaRPr/>
          </a:p>
        </p:txBody>
      </p:sp>
      <p:sp>
        <p:nvSpPr>
          <p:cNvPr id="424" name="Google Shape;424;p25"/>
          <p:cNvSpPr txBox="1"/>
          <p:nvPr/>
        </p:nvSpPr>
        <p:spPr>
          <a:xfrm>
            <a:off x="733244" y="1443389"/>
            <a:ext cx="155834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B4C6"/>
                </a:solidFill>
                <a:latin typeface="Avenir"/>
                <a:ea typeface="Avenir"/>
                <a:cs typeface="Avenir"/>
                <a:sym typeface="Avenir"/>
              </a:rPr>
              <a:t>BENEFITS</a:t>
            </a:r>
            <a:endParaRPr/>
          </a:p>
        </p:txBody>
      </p:sp>
      <p:sp>
        <p:nvSpPr>
          <p:cNvPr id="425" name="Google Shape;425;p25"/>
          <p:cNvSpPr txBox="1"/>
          <p:nvPr/>
        </p:nvSpPr>
        <p:spPr>
          <a:xfrm>
            <a:off x="628525" y="4233436"/>
            <a:ext cx="240355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Work orders</a:t>
            </a:r>
            <a:endParaRPr/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Maintenance</a:t>
            </a:r>
            <a:endParaRPr/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Inventory Management</a:t>
            </a:r>
            <a:endParaRPr/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26" name="Google Shape;426;p25"/>
          <p:cNvSpPr txBox="1"/>
          <p:nvPr/>
        </p:nvSpPr>
        <p:spPr>
          <a:xfrm>
            <a:off x="743469" y="3808868"/>
            <a:ext cx="155834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B4C6"/>
                </a:solidFill>
                <a:latin typeface="Avenir"/>
                <a:ea typeface="Avenir"/>
                <a:cs typeface="Avenir"/>
                <a:sym typeface="Avenir"/>
              </a:rPr>
              <a:t>FEATURES</a:t>
            </a:r>
            <a:endParaRPr/>
          </a:p>
        </p:txBody>
      </p:sp>
      <p:sp>
        <p:nvSpPr>
          <p:cNvPr id="427" name="Google Shape;427;p25"/>
          <p:cNvSpPr txBox="1"/>
          <p:nvPr/>
        </p:nvSpPr>
        <p:spPr>
          <a:xfrm>
            <a:off x="3660608" y="4226222"/>
            <a:ext cx="7684724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0D0D"/>
                </a:solidFill>
                <a:latin typeface="Avenir"/>
                <a:ea typeface="Avenir"/>
                <a:cs typeface="Avenir"/>
                <a:sym typeface="Avenir"/>
              </a:rPr>
              <a:t>create, assign &amp; close out work orders | track orders across all stages | workforce productivity | customized reporting across all levels of the organization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D0D0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0D0D"/>
                </a:solidFill>
                <a:latin typeface="Avenir"/>
                <a:ea typeface="Avenir"/>
                <a:cs typeface="Avenir"/>
                <a:sym typeface="Avenir"/>
              </a:rPr>
              <a:t>preventative maintenance | asset tracking | document management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D0D0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D0D0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0D0D"/>
                </a:solidFill>
                <a:latin typeface="Avenir"/>
                <a:ea typeface="Avenir"/>
                <a:cs typeface="Avenir"/>
                <a:sym typeface="Avenir"/>
              </a:rPr>
              <a:t>availability of spare parts | rules-based automated restock requests | historical analysis &amp; trends</a:t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28" name="Google Shape;428;p25"/>
          <p:cNvSpPr txBox="1"/>
          <p:nvPr/>
        </p:nvSpPr>
        <p:spPr>
          <a:xfrm>
            <a:off x="3651436" y="3808868"/>
            <a:ext cx="155834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B4C6"/>
                </a:solidFill>
                <a:latin typeface="Avenir"/>
                <a:ea typeface="Avenir"/>
                <a:cs typeface="Avenir"/>
                <a:sym typeface="Avenir"/>
              </a:rPr>
              <a:t>CAPABILITIES</a:t>
            </a:r>
            <a:endParaRPr/>
          </a:p>
        </p:txBody>
      </p:sp>
      <p:sp>
        <p:nvSpPr>
          <p:cNvPr id="429" name="Google Shape;429;p25"/>
          <p:cNvSpPr txBox="1"/>
          <p:nvPr/>
        </p:nvSpPr>
        <p:spPr>
          <a:xfrm>
            <a:off x="694764" y="970786"/>
            <a:ext cx="718487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44389F"/>
                </a:solidFill>
                <a:latin typeface="Avenir"/>
                <a:ea typeface="Avenir"/>
                <a:cs typeface="Avenir"/>
                <a:sym typeface="Avenir"/>
              </a:rPr>
              <a:t>Streamline portfolio-wide operations</a:t>
            </a:r>
            <a:endParaRPr b="1" sz="2200">
              <a:solidFill>
                <a:srgbClr val="5C2EA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0" name="Google Shape;430;p25"/>
          <p:cNvSpPr txBox="1"/>
          <p:nvPr/>
        </p:nvSpPr>
        <p:spPr>
          <a:xfrm>
            <a:off x="1241548" y="403385"/>
            <a:ext cx="3581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B4C6"/>
                </a:solidFill>
                <a:latin typeface="Avenir"/>
                <a:ea typeface="Avenir"/>
                <a:cs typeface="Avenir"/>
                <a:sym typeface="Avenir"/>
              </a:rPr>
              <a:t>Module: Maintenance Management</a:t>
            </a:r>
            <a:endParaRPr/>
          </a:p>
        </p:txBody>
      </p:sp>
      <p:pic>
        <p:nvPicPr>
          <p:cNvPr id="431" name="Google Shape;4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244" y="183215"/>
            <a:ext cx="462571" cy="53321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5"/>
          <p:cNvSpPr/>
          <p:nvPr/>
        </p:nvSpPr>
        <p:spPr>
          <a:xfrm>
            <a:off x="0" y="514554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00B4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4A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38" name="Google Shape;438;p26"/>
          <p:cNvGrpSpPr/>
          <p:nvPr/>
        </p:nvGrpSpPr>
        <p:grpSpPr>
          <a:xfrm>
            <a:off x="1241547" y="1639220"/>
            <a:ext cx="10018359" cy="3802576"/>
            <a:chOff x="750455" y="1756930"/>
            <a:chExt cx="10717540" cy="4175516"/>
          </a:xfrm>
        </p:grpSpPr>
        <p:pic>
          <p:nvPicPr>
            <p:cNvPr id="439" name="Google Shape;439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0455" y="1756930"/>
              <a:ext cx="2599711" cy="4175516"/>
            </a:xfrm>
            <a:prstGeom prst="rect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40" name="Google Shape;440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27631" y="1756930"/>
              <a:ext cx="7640364" cy="4175516"/>
            </a:xfrm>
            <a:prstGeom prst="rect">
              <a:avLst/>
            </a:prstGeom>
            <a:noFill/>
            <a:ln cap="flat" cmpd="sng" w="127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441" name="Google Shape;441;p26"/>
          <p:cNvSpPr txBox="1"/>
          <p:nvPr/>
        </p:nvSpPr>
        <p:spPr>
          <a:xfrm>
            <a:off x="720986" y="967635"/>
            <a:ext cx="58220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4538A0"/>
                </a:solidFill>
                <a:latin typeface="Avenir"/>
                <a:ea typeface="Avenir"/>
                <a:cs typeface="Avenir"/>
                <a:sym typeface="Avenir"/>
              </a:rPr>
              <a:t>Dashboard View</a:t>
            </a:r>
            <a:endParaRPr b="1" sz="2000">
              <a:solidFill>
                <a:srgbClr val="4538A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2" name="Google Shape;442;p26"/>
          <p:cNvSpPr txBox="1"/>
          <p:nvPr/>
        </p:nvSpPr>
        <p:spPr>
          <a:xfrm>
            <a:off x="1241548" y="403385"/>
            <a:ext cx="3581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B4C6"/>
                </a:solidFill>
                <a:latin typeface="Avenir"/>
                <a:ea typeface="Avenir"/>
                <a:cs typeface="Avenir"/>
                <a:sym typeface="Avenir"/>
              </a:rPr>
              <a:t>Module: Maintenance Management</a:t>
            </a:r>
            <a:endParaRPr/>
          </a:p>
        </p:txBody>
      </p:sp>
      <p:sp>
        <p:nvSpPr>
          <p:cNvPr id="443" name="Google Shape;443;p26"/>
          <p:cNvSpPr/>
          <p:nvPr/>
        </p:nvSpPr>
        <p:spPr>
          <a:xfrm>
            <a:off x="0" y="-1"/>
            <a:ext cx="165253" cy="6940628"/>
          </a:xfrm>
          <a:prstGeom prst="rect">
            <a:avLst/>
          </a:prstGeom>
          <a:solidFill>
            <a:srgbClr val="E7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244" y="183215"/>
            <a:ext cx="462571" cy="53321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6"/>
          <p:cNvSpPr/>
          <p:nvPr/>
        </p:nvSpPr>
        <p:spPr>
          <a:xfrm>
            <a:off x="0" y="514554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00B4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4A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1" name="Google Shape;451;p27"/>
          <p:cNvSpPr/>
          <p:nvPr/>
        </p:nvSpPr>
        <p:spPr>
          <a:xfrm>
            <a:off x="0" y="1535122"/>
            <a:ext cx="12192000" cy="5322878"/>
          </a:xfrm>
          <a:prstGeom prst="rect">
            <a:avLst/>
          </a:prstGeom>
          <a:solidFill>
            <a:srgbClr val="4A39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7"/>
          <p:cNvSpPr txBox="1"/>
          <p:nvPr/>
        </p:nvSpPr>
        <p:spPr>
          <a:xfrm>
            <a:off x="512627" y="730775"/>
            <a:ext cx="97309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60C84"/>
                </a:solidFill>
                <a:latin typeface="Avenir"/>
                <a:ea typeface="Avenir"/>
                <a:cs typeface="Avenir"/>
                <a:sym typeface="Avenir"/>
              </a:rPr>
              <a:t>Facilio helps clients improve efficiency &amp; operating margins</a:t>
            </a:r>
            <a:r>
              <a:rPr lang="en-US" sz="24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2400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53" name="Google Shape;453;p27"/>
          <p:cNvSpPr txBox="1"/>
          <p:nvPr/>
        </p:nvSpPr>
        <p:spPr>
          <a:xfrm>
            <a:off x="512627" y="398577"/>
            <a:ext cx="3581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Value Proposition</a:t>
            </a:r>
            <a:endParaRPr/>
          </a:p>
        </p:txBody>
      </p:sp>
      <p:sp>
        <p:nvSpPr>
          <p:cNvPr id="454" name="Google Shape;454;p27"/>
          <p:cNvSpPr txBox="1"/>
          <p:nvPr/>
        </p:nvSpPr>
        <p:spPr>
          <a:xfrm>
            <a:off x="512626" y="2358300"/>
            <a:ext cx="34360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Vertically Integrated Owners</a:t>
            </a:r>
            <a:endParaRPr/>
          </a:p>
        </p:txBody>
      </p:sp>
      <p:sp>
        <p:nvSpPr>
          <p:cNvPr id="455" name="Google Shape;455;p27"/>
          <p:cNvSpPr txBox="1"/>
          <p:nvPr/>
        </p:nvSpPr>
        <p:spPr>
          <a:xfrm>
            <a:off x="512627" y="2996959"/>
            <a:ext cx="266322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BENEFITS</a:t>
            </a:r>
            <a:endParaRPr/>
          </a:p>
        </p:txBody>
      </p:sp>
      <p:sp>
        <p:nvSpPr>
          <p:cNvPr id="456" name="Google Shape;456;p27"/>
          <p:cNvSpPr txBox="1"/>
          <p:nvPr/>
        </p:nvSpPr>
        <p:spPr>
          <a:xfrm>
            <a:off x="512627" y="3378491"/>
            <a:ext cx="3128535" cy="2622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Lower operating costs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Control portfolio performance from one place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Automate time consuming, manual processes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Leverage building data to benchmark equipment, performance, energy usage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Get a complete picture of portfolio in real-time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Reduce tenant churn</a:t>
            </a:r>
            <a:endParaRPr/>
          </a:p>
        </p:txBody>
      </p:sp>
      <p:sp>
        <p:nvSpPr>
          <p:cNvPr id="457" name="Google Shape;457;p27"/>
          <p:cNvSpPr txBox="1"/>
          <p:nvPr/>
        </p:nvSpPr>
        <p:spPr>
          <a:xfrm>
            <a:off x="4397050" y="2358300"/>
            <a:ext cx="23593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Real Estate Funds</a:t>
            </a:r>
            <a:endParaRPr/>
          </a:p>
        </p:txBody>
      </p:sp>
      <p:sp>
        <p:nvSpPr>
          <p:cNvPr id="458" name="Google Shape;458;p27"/>
          <p:cNvSpPr txBox="1"/>
          <p:nvPr/>
        </p:nvSpPr>
        <p:spPr>
          <a:xfrm>
            <a:off x="4397051" y="2996959"/>
            <a:ext cx="266322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BENEFITS</a:t>
            </a:r>
            <a:endParaRPr/>
          </a:p>
        </p:txBody>
      </p:sp>
      <p:sp>
        <p:nvSpPr>
          <p:cNvPr id="459" name="Google Shape;459;p27"/>
          <p:cNvSpPr txBox="1"/>
          <p:nvPr/>
        </p:nvSpPr>
        <p:spPr>
          <a:xfrm>
            <a:off x="4397051" y="3378491"/>
            <a:ext cx="3460408" cy="239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Increase net asset value &amp; drive superior investor returns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Optimize costs &amp; reduce waste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De-risk operational liability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Build investor confidence through automated reporting of operating metrics &amp; ESG data 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Generate additional revenue through retrofits &amp; asset upgrades-as-a-service.</a:t>
            </a:r>
            <a:endParaRPr/>
          </a:p>
          <a:p>
            <a:pPr indent="-8890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0" name="Google Shape;460;p27"/>
          <p:cNvSpPr txBox="1"/>
          <p:nvPr/>
        </p:nvSpPr>
        <p:spPr>
          <a:xfrm>
            <a:off x="8323196" y="2358300"/>
            <a:ext cx="36963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Operating Partners / Operators</a:t>
            </a:r>
            <a:endParaRPr/>
          </a:p>
        </p:txBody>
      </p:sp>
      <p:sp>
        <p:nvSpPr>
          <p:cNvPr id="461" name="Google Shape;461;p27"/>
          <p:cNvSpPr txBox="1"/>
          <p:nvPr/>
        </p:nvSpPr>
        <p:spPr>
          <a:xfrm>
            <a:off x="8589827" y="2996959"/>
            <a:ext cx="266322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BENEFITS</a:t>
            </a:r>
            <a:endParaRPr/>
          </a:p>
        </p:txBody>
      </p:sp>
      <p:sp>
        <p:nvSpPr>
          <p:cNvPr id="462" name="Google Shape;462;p27"/>
          <p:cNvSpPr txBox="1"/>
          <p:nvPr/>
        </p:nvSpPr>
        <p:spPr>
          <a:xfrm>
            <a:off x="8589827" y="3378491"/>
            <a:ext cx="3378889" cy="3084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Differentiate properties through operational excellence &amp; attract new tenants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Provide ownership group with automated, real-time reports on building performance, trends, and service level adherence  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Enhance staff productivity by better collaboration &amp; proactive service approach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Increase tenant satisfaction</a:t>
            </a:r>
            <a:endParaRPr/>
          </a:p>
          <a:p>
            <a:pPr indent="-8890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63" name="Google Shape;463;p27"/>
          <p:cNvCxnSpPr/>
          <p:nvPr/>
        </p:nvCxnSpPr>
        <p:spPr>
          <a:xfrm>
            <a:off x="4019106" y="1552353"/>
            <a:ext cx="0" cy="530564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4" name="Google Shape;464;p27"/>
          <p:cNvCxnSpPr/>
          <p:nvPr/>
        </p:nvCxnSpPr>
        <p:spPr>
          <a:xfrm>
            <a:off x="8019311" y="1535123"/>
            <a:ext cx="0" cy="530564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5" name="Google Shape;46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760" y="1830924"/>
            <a:ext cx="446398" cy="44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6940" y="1756327"/>
            <a:ext cx="520995" cy="52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45917" y="1801209"/>
            <a:ext cx="476113" cy="47611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7"/>
          <p:cNvSpPr/>
          <p:nvPr/>
        </p:nvSpPr>
        <p:spPr>
          <a:xfrm>
            <a:off x="0" y="484915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532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8"/>
          <p:cNvSpPr/>
          <p:nvPr/>
        </p:nvSpPr>
        <p:spPr>
          <a:xfrm>
            <a:off x="0" y="1535122"/>
            <a:ext cx="12192000" cy="5322878"/>
          </a:xfrm>
          <a:prstGeom prst="rect">
            <a:avLst/>
          </a:prstGeom>
          <a:solidFill>
            <a:srgbClr val="4000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8"/>
          <p:cNvSpPr/>
          <p:nvPr/>
        </p:nvSpPr>
        <p:spPr>
          <a:xfrm>
            <a:off x="4539009" y="2013573"/>
            <a:ext cx="2883360" cy="681219"/>
          </a:xfrm>
          <a:prstGeom prst="rect">
            <a:avLst/>
          </a:prstGeom>
          <a:solidFill>
            <a:srgbClr val="772D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8"/>
          <p:cNvSpPr/>
          <p:nvPr/>
        </p:nvSpPr>
        <p:spPr>
          <a:xfrm>
            <a:off x="8497539" y="1991382"/>
            <a:ext cx="2883360" cy="681219"/>
          </a:xfrm>
          <a:prstGeom prst="rect">
            <a:avLst/>
          </a:prstGeom>
          <a:solidFill>
            <a:srgbClr val="772D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8"/>
          <p:cNvSpPr/>
          <p:nvPr/>
        </p:nvSpPr>
        <p:spPr>
          <a:xfrm>
            <a:off x="505652" y="2013856"/>
            <a:ext cx="2883360" cy="681219"/>
          </a:xfrm>
          <a:prstGeom prst="rect">
            <a:avLst/>
          </a:prstGeom>
          <a:solidFill>
            <a:srgbClr val="772D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8"/>
          <p:cNvSpPr txBox="1"/>
          <p:nvPr/>
        </p:nvSpPr>
        <p:spPr>
          <a:xfrm>
            <a:off x="541436" y="774310"/>
            <a:ext cx="1165056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60C84"/>
                </a:solidFill>
                <a:latin typeface="Avenir"/>
                <a:ea typeface="Avenir"/>
                <a:cs typeface="Avenir"/>
                <a:sym typeface="Avenir"/>
              </a:rPr>
              <a:t>Reprioritizing for tomorrow: Futureproof buildings via remote BAS operations  </a:t>
            </a:r>
            <a:endParaRPr/>
          </a:p>
        </p:txBody>
      </p:sp>
      <p:sp>
        <p:nvSpPr>
          <p:cNvPr id="478" name="Google Shape;478;p28"/>
          <p:cNvSpPr txBox="1"/>
          <p:nvPr/>
        </p:nvSpPr>
        <p:spPr>
          <a:xfrm>
            <a:off x="569393" y="377171"/>
            <a:ext cx="358107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Post-COVID Recommendation</a:t>
            </a:r>
            <a:endParaRPr/>
          </a:p>
        </p:txBody>
      </p:sp>
      <p:sp>
        <p:nvSpPr>
          <p:cNvPr id="479" name="Google Shape;479;p28"/>
          <p:cNvSpPr/>
          <p:nvPr/>
        </p:nvSpPr>
        <p:spPr>
          <a:xfrm>
            <a:off x="0" y="490177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532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0" name="Google Shape;480;p28"/>
          <p:cNvCxnSpPr/>
          <p:nvPr/>
        </p:nvCxnSpPr>
        <p:spPr>
          <a:xfrm>
            <a:off x="3810761" y="1563928"/>
            <a:ext cx="0" cy="530564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1" name="Google Shape;481;p28"/>
          <p:cNvCxnSpPr/>
          <p:nvPr/>
        </p:nvCxnSpPr>
        <p:spPr>
          <a:xfrm>
            <a:off x="7915141" y="1535123"/>
            <a:ext cx="0" cy="530564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2" name="Google Shape;482;p28"/>
          <p:cNvSpPr txBox="1"/>
          <p:nvPr/>
        </p:nvSpPr>
        <p:spPr>
          <a:xfrm>
            <a:off x="353060" y="2079904"/>
            <a:ext cx="3128535" cy="54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RECOUP LOSSES;</a:t>
            </a:r>
            <a:endParaRPr/>
          </a:p>
          <a:p>
            <a:pPr indent="0" lvl="0" marL="0" marR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RE-EXAMINE WORKFORCE</a:t>
            </a:r>
            <a:endParaRPr/>
          </a:p>
        </p:txBody>
      </p:sp>
      <p:sp>
        <p:nvSpPr>
          <p:cNvPr id="483" name="Google Shape;483;p28"/>
          <p:cNvSpPr txBox="1"/>
          <p:nvPr/>
        </p:nvSpPr>
        <p:spPr>
          <a:xfrm>
            <a:off x="479431" y="3157733"/>
            <a:ext cx="3031001" cy="2622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Re-examine workforce needs to meet new operational budget. 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Enable cloud-based BMS/BAS monitoring and control.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Eliminate need for site engineer to step foot inside building.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Perform controlled BAS shutdown and restart without.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Reset temperature/pressure set points based on season and occupancy. </a:t>
            </a:r>
            <a:endParaRPr sz="13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4" name="Google Shape;484;p28"/>
          <p:cNvSpPr txBox="1"/>
          <p:nvPr/>
        </p:nvSpPr>
        <p:spPr>
          <a:xfrm>
            <a:off x="8497539" y="3157733"/>
            <a:ext cx="3168261" cy="2622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Enable tenants to control AirCon, lighting, elevator, and access systems using a mobile app. 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QR-code based visitor entry from handheld device.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Track space, assets, and people that red-flagged visitors interact with.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Respond transparently to occupant needs with automated workflows and command actions. </a:t>
            </a:r>
            <a:endParaRPr/>
          </a:p>
          <a:p>
            <a:pPr indent="0" lvl="0" marL="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5" name="Google Shape;485;p28"/>
          <p:cNvSpPr txBox="1"/>
          <p:nvPr/>
        </p:nvSpPr>
        <p:spPr>
          <a:xfrm>
            <a:off x="4443844" y="2172846"/>
            <a:ext cx="3128535" cy="318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VIRTUAL COMMAND CENTRE</a:t>
            </a:r>
            <a:endParaRPr/>
          </a:p>
        </p:txBody>
      </p:sp>
      <p:sp>
        <p:nvSpPr>
          <p:cNvPr id="486" name="Google Shape;486;p28"/>
          <p:cNvSpPr txBox="1"/>
          <p:nvPr/>
        </p:nvSpPr>
        <p:spPr>
          <a:xfrm>
            <a:off x="8374952" y="2134741"/>
            <a:ext cx="3128535" cy="318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TOUCHLESS CONTROLS</a:t>
            </a:r>
            <a:endParaRPr/>
          </a:p>
        </p:txBody>
      </p:sp>
      <p:sp>
        <p:nvSpPr>
          <p:cNvPr id="487" name="Google Shape;487;p28"/>
          <p:cNvSpPr txBox="1"/>
          <p:nvPr/>
        </p:nvSpPr>
        <p:spPr>
          <a:xfrm>
            <a:off x="4325040" y="3157733"/>
            <a:ext cx="3289771" cy="2853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Establish virtually unified, mobile-enabled, lean BAS management. Remote outline sequence changes, resets, and control updates. 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Utilize a centralised canvas of building control systems. 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Eliminate redundant inspections. 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Automate field-team workflows reducing physical presence.</a:t>
            </a:r>
            <a:endParaRPr/>
          </a:p>
          <a:p>
            <a:pPr indent="-17145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Manage energy efficiently for operational profitability. </a:t>
            </a:r>
            <a:endParaRPr/>
          </a:p>
          <a:p>
            <a:pPr indent="-88900" lvl="0" marL="17145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9"/>
          <p:cNvSpPr/>
          <p:nvPr/>
        </p:nvSpPr>
        <p:spPr>
          <a:xfrm>
            <a:off x="4701250" y="2570934"/>
            <a:ext cx="2968048" cy="3581832"/>
          </a:xfrm>
          <a:prstGeom prst="rect">
            <a:avLst/>
          </a:prstGeom>
          <a:solidFill>
            <a:srgbClr val="F1ECF8">
              <a:alpha val="69803"/>
            </a:srgbClr>
          </a:solidFill>
          <a:ln>
            <a:noFill/>
          </a:ln>
          <a:effectLst>
            <a:outerShdw blurRad="88900" rotWithShape="0" algn="tl" dir="2700000" dist="38100">
              <a:srgbClr val="000000">
                <a:alpha val="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8175583" y="2570934"/>
            <a:ext cx="2923549" cy="3581832"/>
          </a:xfrm>
          <a:prstGeom prst="rect">
            <a:avLst/>
          </a:prstGeom>
          <a:solidFill>
            <a:srgbClr val="F1ECF8">
              <a:alpha val="69803"/>
            </a:srgbClr>
          </a:solidFill>
          <a:ln>
            <a:noFill/>
          </a:ln>
          <a:effectLst>
            <a:outerShdw blurRad="88900" rotWithShape="0" algn="tl" dir="2700000" dist="38100">
              <a:srgbClr val="000000">
                <a:alpha val="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1226913" y="2531846"/>
            <a:ext cx="2923549" cy="3581832"/>
          </a:xfrm>
          <a:prstGeom prst="rect">
            <a:avLst/>
          </a:prstGeom>
          <a:solidFill>
            <a:srgbClr val="F1ECF8">
              <a:alpha val="69803"/>
            </a:srgbClr>
          </a:solidFill>
          <a:ln>
            <a:noFill/>
          </a:ln>
          <a:effectLst>
            <a:outerShdw blurRad="88900" rotWithShape="0" algn="tl" dir="2700000" dist="38100">
              <a:srgbClr val="000000">
                <a:alpha val="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9"/>
          <p:cNvSpPr/>
          <p:nvPr/>
        </p:nvSpPr>
        <p:spPr>
          <a:xfrm>
            <a:off x="8175583" y="1708102"/>
            <a:ext cx="2923549" cy="694481"/>
          </a:xfrm>
          <a:prstGeom prst="rect">
            <a:avLst/>
          </a:prstGeom>
          <a:solidFill>
            <a:srgbClr val="5321AA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9"/>
          <p:cNvSpPr/>
          <p:nvPr/>
        </p:nvSpPr>
        <p:spPr>
          <a:xfrm>
            <a:off x="4701249" y="1708103"/>
            <a:ext cx="2932566" cy="694481"/>
          </a:xfrm>
          <a:prstGeom prst="rect">
            <a:avLst/>
          </a:prstGeom>
          <a:solidFill>
            <a:srgbClr val="5321AA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8" name="Google Shape;498;p29"/>
          <p:cNvSpPr txBox="1"/>
          <p:nvPr/>
        </p:nvSpPr>
        <p:spPr>
          <a:xfrm>
            <a:off x="541436" y="774310"/>
            <a:ext cx="1165056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60C84"/>
                </a:solidFill>
                <a:latin typeface="Avenir"/>
                <a:ea typeface="Avenir"/>
                <a:cs typeface="Avenir"/>
                <a:sym typeface="Avenir"/>
              </a:rPr>
              <a:t>Navigate OPEX reduction challenges, without compromising on efficiency.  </a:t>
            </a:r>
            <a:endParaRPr/>
          </a:p>
        </p:txBody>
      </p:sp>
      <p:sp>
        <p:nvSpPr>
          <p:cNvPr id="499" name="Google Shape;499;p29"/>
          <p:cNvSpPr/>
          <p:nvPr/>
        </p:nvSpPr>
        <p:spPr>
          <a:xfrm>
            <a:off x="0" y="490177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532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9"/>
          <p:cNvSpPr txBox="1"/>
          <p:nvPr/>
        </p:nvSpPr>
        <p:spPr>
          <a:xfrm>
            <a:off x="569393" y="377171"/>
            <a:ext cx="358107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Post-COVID Recommendation</a:t>
            </a:r>
            <a:endParaRPr/>
          </a:p>
        </p:txBody>
      </p:sp>
      <p:sp>
        <p:nvSpPr>
          <p:cNvPr id="501" name="Google Shape;501;p29"/>
          <p:cNvSpPr/>
          <p:nvPr/>
        </p:nvSpPr>
        <p:spPr>
          <a:xfrm>
            <a:off x="1233641" y="1679288"/>
            <a:ext cx="2916821" cy="694481"/>
          </a:xfrm>
          <a:prstGeom prst="rect">
            <a:avLst/>
          </a:prstGeom>
          <a:solidFill>
            <a:srgbClr val="5321AA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9"/>
          <p:cNvSpPr txBox="1"/>
          <p:nvPr/>
        </p:nvSpPr>
        <p:spPr>
          <a:xfrm>
            <a:off x="1634434" y="1764520"/>
            <a:ext cx="21148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Automation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&amp; Mobility</a:t>
            </a:r>
            <a:endParaRPr/>
          </a:p>
        </p:txBody>
      </p:sp>
      <p:sp>
        <p:nvSpPr>
          <p:cNvPr id="503" name="Google Shape;503;p29"/>
          <p:cNvSpPr txBox="1"/>
          <p:nvPr/>
        </p:nvSpPr>
        <p:spPr>
          <a:xfrm>
            <a:off x="5109177" y="1764519"/>
            <a:ext cx="21148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Predictive Operations</a:t>
            </a:r>
            <a:endParaRPr/>
          </a:p>
        </p:txBody>
      </p:sp>
      <p:sp>
        <p:nvSpPr>
          <p:cNvPr id="504" name="Google Shape;504;p29"/>
          <p:cNvSpPr txBox="1"/>
          <p:nvPr/>
        </p:nvSpPr>
        <p:spPr>
          <a:xfrm>
            <a:off x="8579944" y="1903019"/>
            <a:ext cx="21148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Energy Savings</a:t>
            </a:r>
            <a:endParaRPr/>
          </a:p>
        </p:txBody>
      </p:sp>
      <p:cxnSp>
        <p:nvCxnSpPr>
          <p:cNvPr id="505" name="Google Shape;505;p29"/>
          <p:cNvCxnSpPr>
            <a:stCxn id="501" idx="3"/>
          </p:cNvCxnSpPr>
          <p:nvPr/>
        </p:nvCxnSpPr>
        <p:spPr>
          <a:xfrm>
            <a:off x="4150462" y="2026529"/>
            <a:ext cx="557400" cy="0"/>
          </a:xfrm>
          <a:prstGeom prst="straightConnector1">
            <a:avLst/>
          </a:prstGeom>
          <a:noFill/>
          <a:ln cap="flat" cmpd="sng" w="12700">
            <a:solidFill>
              <a:srgbClr val="5321AA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506" name="Google Shape;506;p29"/>
          <p:cNvCxnSpPr/>
          <p:nvPr/>
        </p:nvCxnSpPr>
        <p:spPr>
          <a:xfrm>
            <a:off x="7097210" y="2026529"/>
            <a:ext cx="1078374" cy="0"/>
          </a:xfrm>
          <a:prstGeom prst="straightConnector1">
            <a:avLst/>
          </a:prstGeom>
          <a:noFill/>
          <a:ln cap="flat" cmpd="sng" w="12700">
            <a:solidFill>
              <a:srgbClr val="5321AA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507" name="Google Shape;507;p29"/>
          <p:cNvSpPr txBox="1"/>
          <p:nvPr/>
        </p:nvSpPr>
        <p:spPr>
          <a:xfrm>
            <a:off x="1403897" y="2680854"/>
            <a:ext cx="2569581" cy="1926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Productivity: </a:t>
            </a: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Enable mobile workforce, securing optimized productivity.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D153B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Digitization</a:t>
            </a: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: Enable fully automated routines and workflows, reducing unplanned requests.  </a:t>
            </a:r>
            <a:endParaRPr/>
          </a:p>
        </p:txBody>
      </p:sp>
      <p:sp>
        <p:nvSpPr>
          <p:cNvPr id="508" name="Google Shape;508;p29"/>
          <p:cNvSpPr txBox="1"/>
          <p:nvPr/>
        </p:nvSpPr>
        <p:spPr>
          <a:xfrm>
            <a:off x="4878230" y="2680854"/>
            <a:ext cx="2569581" cy="1926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Portfolio-wide FDD: </a:t>
            </a: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Connect building systems and run centralised FDD across sites.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D153B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Condition-based &amp; Predictive Maintenance</a:t>
            </a: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: Integrate FDD with automated resolution, at 1/5</a:t>
            </a:r>
            <a:r>
              <a:rPr baseline="30000"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th</a:t>
            </a: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 cost and speed.</a:t>
            </a:r>
            <a:endParaRPr/>
          </a:p>
        </p:txBody>
      </p:sp>
      <p:sp>
        <p:nvSpPr>
          <p:cNvPr id="509" name="Google Shape;509;p29"/>
          <p:cNvSpPr txBox="1"/>
          <p:nvPr/>
        </p:nvSpPr>
        <p:spPr>
          <a:xfrm>
            <a:off x="8352563" y="2680854"/>
            <a:ext cx="2569581" cy="215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Granular sustainability: </a:t>
            </a: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Efficiently manage energy a/c portfolio and run effective ECM  for operational profitability. </a:t>
            </a:r>
            <a:endParaRPr b="1" sz="1200">
              <a:solidFill>
                <a:srgbClr val="1D153B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D153B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Defer new capex: </a:t>
            </a: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Connected assets are monitored for failure prediction, wear and tear signs, deferring replacement/repair.</a:t>
            </a:r>
            <a:endParaRPr/>
          </a:p>
        </p:txBody>
      </p:sp>
      <p:sp>
        <p:nvSpPr>
          <p:cNvPr id="510" name="Google Shape;510;p29"/>
          <p:cNvSpPr txBox="1"/>
          <p:nvPr/>
        </p:nvSpPr>
        <p:spPr>
          <a:xfrm>
            <a:off x="1075507" y="5187421"/>
            <a:ext cx="295154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3x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time saved per person</a:t>
            </a:r>
            <a:endParaRPr/>
          </a:p>
        </p:txBody>
      </p:sp>
      <p:sp>
        <p:nvSpPr>
          <p:cNvPr id="511" name="Google Shape;511;p29"/>
          <p:cNvSpPr txBox="1"/>
          <p:nvPr/>
        </p:nvSpPr>
        <p:spPr>
          <a:xfrm>
            <a:off x="5044698" y="5187421"/>
            <a:ext cx="228115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~25%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of hard services cost saved with prediction</a:t>
            </a:r>
            <a:endParaRPr/>
          </a:p>
        </p:txBody>
      </p:sp>
      <p:sp>
        <p:nvSpPr>
          <p:cNvPr id="512" name="Google Shape;512;p29"/>
          <p:cNvSpPr txBox="1"/>
          <p:nvPr/>
        </p:nvSpPr>
        <p:spPr>
          <a:xfrm>
            <a:off x="8352563" y="5187421"/>
            <a:ext cx="25043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10-20%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energy savings without retrofit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0"/>
          <p:cNvSpPr txBox="1"/>
          <p:nvPr>
            <p:ph idx="12" type="sldNum"/>
          </p:nvPr>
        </p:nvSpPr>
        <p:spPr>
          <a:xfrm>
            <a:off x="8610600" y="64489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9" name="Google Shape;519;p30"/>
          <p:cNvSpPr txBox="1"/>
          <p:nvPr/>
        </p:nvSpPr>
        <p:spPr>
          <a:xfrm>
            <a:off x="541436" y="774310"/>
            <a:ext cx="1165056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60C84"/>
                </a:solidFill>
                <a:latin typeface="Avenir"/>
                <a:ea typeface="Avenir"/>
                <a:cs typeface="Avenir"/>
                <a:sym typeface="Avenir"/>
              </a:rPr>
              <a:t>Rethinking RE operations for post COVID world</a:t>
            </a:r>
            <a:endParaRPr/>
          </a:p>
        </p:txBody>
      </p:sp>
      <p:sp>
        <p:nvSpPr>
          <p:cNvPr id="520" name="Google Shape;520;p30"/>
          <p:cNvSpPr txBox="1"/>
          <p:nvPr/>
        </p:nvSpPr>
        <p:spPr>
          <a:xfrm>
            <a:off x="569393" y="377171"/>
            <a:ext cx="358107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Post-COVID: Useful Features</a:t>
            </a:r>
            <a:endParaRPr/>
          </a:p>
        </p:txBody>
      </p:sp>
      <p:sp>
        <p:nvSpPr>
          <p:cNvPr id="521" name="Google Shape;521;p30"/>
          <p:cNvSpPr/>
          <p:nvPr/>
        </p:nvSpPr>
        <p:spPr>
          <a:xfrm>
            <a:off x="0" y="490177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532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" id="522" name="Google Shape;52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95" y="1401273"/>
            <a:ext cx="252842" cy="2598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30"/>
          <p:cNvCxnSpPr/>
          <p:nvPr/>
        </p:nvCxnSpPr>
        <p:spPr>
          <a:xfrm>
            <a:off x="4019106" y="1307939"/>
            <a:ext cx="0" cy="5550061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4" name="Google Shape;524;p30"/>
          <p:cNvSpPr txBox="1"/>
          <p:nvPr/>
        </p:nvSpPr>
        <p:spPr>
          <a:xfrm>
            <a:off x="717961" y="1542781"/>
            <a:ext cx="34360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Preventive Routines</a:t>
            </a:r>
            <a:endParaRPr/>
          </a:p>
        </p:txBody>
      </p:sp>
      <p:sp>
        <p:nvSpPr>
          <p:cNvPr id="525" name="Google Shape;525;p30"/>
          <p:cNvSpPr txBox="1"/>
          <p:nvPr/>
        </p:nvSpPr>
        <p:spPr>
          <a:xfrm>
            <a:off x="4603682" y="1542781"/>
            <a:ext cx="34360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Optimized Inventory</a:t>
            </a:r>
            <a:endParaRPr/>
          </a:p>
        </p:txBody>
      </p:sp>
      <p:cxnSp>
        <p:nvCxnSpPr>
          <p:cNvPr id="526" name="Google Shape;526;p30"/>
          <p:cNvCxnSpPr/>
          <p:nvPr/>
        </p:nvCxnSpPr>
        <p:spPr>
          <a:xfrm>
            <a:off x="7817532" y="1264014"/>
            <a:ext cx="0" cy="555006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7" name="Google Shape;527;p30"/>
          <p:cNvSpPr txBox="1"/>
          <p:nvPr/>
        </p:nvSpPr>
        <p:spPr>
          <a:xfrm>
            <a:off x="8572198" y="1542781"/>
            <a:ext cx="34360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Visitor Tracking</a:t>
            </a:r>
            <a:endParaRPr/>
          </a:p>
        </p:txBody>
      </p:sp>
      <p:pic>
        <p:nvPicPr>
          <p:cNvPr descr="Image" id="528" name="Google Shape;52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4664" y="4032188"/>
            <a:ext cx="252842" cy="259865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0"/>
          <p:cNvSpPr txBox="1"/>
          <p:nvPr/>
        </p:nvSpPr>
        <p:spPr>
          <a:xfrm>
            <a:off x="4635193" y="4133270"/>
            <a:ext cx="34360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Remote BAS Management</a:t>
            </a:r>
            <a:endParaRPr/>
          </a:p>
        </p:txBody>
      </p:sp>
      <p:sp>
        <p:nvSpPr>
          <p:cNvPr id="530" name="Google Shape;530;p30"/>
          <p:cNvSpPr txBox="1"/>
          <p:nvPr/>
        </p:nvSpPr>
        <p:spPr>
          <a:xfrm>
            <a:off x="8455729" y="4133270"/>
            <a:ext cx="34360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Portfolio Command Center</a:t>
            </a:r>
            <a:endParaRPr/>
          </a:p>
        </p:txBody>
      </p:sp>
      <p:pic>
        <p:nvPicPr>
          <p:cNvPr descr="Image" id="531" name="Google Shape;53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4664" y="1440711"/>
            <a:ext cx="252842" cy="259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32" name="Google Shape;5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6711" y="1476620"/>
            <a:ext cx="252842" cy="259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33" name="Google Shape;5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6711" y="4032188"/>
            <a:ext cx="252842" cy="25986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30"/>
          <p:cNvSpPr txBox="1"/>
          <p:nvPr/>
        </p:nvSpPr>
        <p:spPr>
          <a:xfrm>
            <a:off x="717961" y="1393631"/>
            <a:ext cx="266322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B4C6"/>
                </a:solidFill>
                <a:latin typeface="Avenir"/>
                <a:ea typeface="Avenir"/>
                <a:cs typeface="Avenir"/>
                <a:sym typeface="Avenir"/>
              </a:rPr>
              <a:t>MAINTENANCE</a:t>
            </a:r>
            <a:endParaRPr/>
          </a:p>
        </p:txBody>
      </p:sp>
      <p:sp>
        <p:nvSpPr>
          <p:cNvPr id="535" name="Google Shape;535;p30"/>
          <p:cNvSpPr txBox="1"/>
          <p:nvPr/>
        </p:nvSpPr>
        <p:spPr>
          <a:xfrm>
            <a:off x="4626397" y="1393631"/>
            <a:ext cx="266322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B4C6"/>
                </a:solidFill>
                <a:latin typeface="Avenir"/>
                <a:ea typeface="Avenir"/>
                <a:cs typeface="Avenir"/>
                <a:sym typeface="Avenir"/>
              </a:rPr>
              <a:t>MAINTENANCE</a:t>
            </a:r>
            <a:endParaRPr/>
          </a:p>
        </p:txBody>
      </p:sp>
      <p:sp>
        <p:nvSpPr>
          <p:cNvPr id="536" name="Google Shape;536;p30"/>
          <p:cNvSpPr txBox="1"/>
          <p:nvPr/>
        </p:nvSpPr>
        <p:spPr>
          <a:xfrm>
            <a:off x="8542735" y="1393631"/>
            <a:ext cx="266322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0090"/>
                </a:solidFill>
                <a:latin typeface="Avenir"/>
                <a:ea typeface="Avenir"/>
                <a:cs typeface="Avenir"/>
                <a:sym typeface="Avenir"/>
              </a:rPr>
              <a:t>TENANT ENGAGEMENT</a:t>
            </a:r>
            <a:endParaRPr/>
          </a:p>
        </p:txBody>
      </p:sp>
      <p:sp>
        <p:nvSpPr>
          <p:cNvPr id="537" name="Google Shape;537;p30"/>
          <p:cNvSpPr txBox="1"/>
          <p:nvPr/>
        </p:nvSpPr>
        <p:spPr>
          <a:xfrm>
            <a:off x="8490019" y="3959702"/>
            <a:ext cx="266322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3C8AFF"/>
                </a:solidFill>
                <a:latin typeface="Avenir"/>
                <a:ea typeface="Avenir"/>
                <a:cs typeface="Avenir"/>
                <a:sym typeface="Avenir"/>
              </a:rPr>
              <a:t>CONNECTED BUILDINGS</a:t>
            </a:r>
            <a:endParaRPr/>
          </a:p>
        </p:txBody>
      </p:sp>
      <p:sp>
        <p:nvSpPr>
          <p:cNvPr id="538" name="Google Shape;538;p30"/>
          <p:cNvSpPr txBox="1"/>
          <p:nvPr/>
        </p:nvSpPr>
        <p:spPr>
          <a:xfrm>
            <a:off x="4668549" y="3959702"/>
            <a:ext cx="266322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3C8AFF"/>
                </a:solidFill>
                <a:latin typeface="Avenir"/>
                <a:ea typeface="Avenir"/>
                <a:cs typeface="Avenir"/>
                <a:sym typeface="Avenir"/>
              </a:rPr>
              <a:t>CONNECTED BUILDINGS</a:t>
            </a:r>
            <a:endParaRPr/>
          </a:p>
        </p:txBody>
      </p:sp>
      <p:sp>
        <p:nvSpPr>
          <p:cNvPr id="539" name="Google Shape;539;p30"/>
          <p:cNvSpPr txBox="1"/>
          <p:nvPr/>
        </p:nvSpPr>
        <p:spPr>
          <a:xfrm>
            <a:off x="686451" y="1910596"/>
            <a:ext cx="2710802" cy="1695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Cleaning and disinfection of high touch areas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Increased frequency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Hourly reports, daily dashboards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SLA and notifications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Transparency w/t tenants/owners</a:t>
            </a:r>
            <a:endParaRPr/>
          </a:p>
          <a:p>
            <a:pPr indent="-952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0" name="Google Shape;540;p30"/>
          <p:cNvSpPr txBox="1"/>
          <p:nvPr/>
        </p:nvSpPr>
        <p:spPr>
          <a:xfrm>
            <a:off x="4603682" y="1950034"/>
            <a:ext cx="2728094" cy="1695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Track essential inventory</a:t>
            </a:r>
            <a:endParaRPr/>
          </a:p>
          <a:p>
            <a:pPr indent="-171450" lvl="1" marL="6286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Protective gear</a:t>
            </a:r>
            <a:endParaRPr/>
          </a:p>
          <a:p>
            <a:pPr indent="-171450" lvl="1" marL="6286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Essentials (sanitizer, disinfectant, garbage bag, cleaning equipment)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Optimize and mandate usage</a:t>
            </a:r>
            <a:endParaRPr/>
          </a:p>
          <a:p>
            <a:pPr indent="-952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1" name="Google Shape;541;p30"/>
          <p:cNvSpPr txBox="1"/>
          <p:nvPr/>
        </p:nvSpPr>
        <p:spPr>
          <a:xfrm>
            <a:off x="8371980" y="1985943"/>
            <a:ext cx="2728094" cy="146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QR-code based visitor entry from handheld device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Wellness and travel history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Track space, asset, people red flagged visitors interact with. 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Aid authority to identify clusters</a:t>
            </a:r>
            <a:endParaRPr/>
          </a:p>
        </p:txBody>
      </p:sp>
      <p:sp>
        <p:nvSpPr>
          <p:cNvPr id="542" name="Google Shape;542;p30"/>
          <p:cNvSpPr txBox="1"/>
          <p:nvPr/>
        </p:nvSpPr>
        <p:spPr>
          <a:xfrm>
            <a:off x="4586391" y="4467917"/>
            <a:ext cx="2728094" cy="146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Cloud-based monitoring and control of BAS/BMS. 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Failure prediction 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Controlled BAS shutdown and restart to ensure optimal capacity, avoid flooding. </a:t>
            </a:r>
            <a:endParaRPr/>
          </a:p>
        </p:txBody>
      </p:sp>
      <p:sp>
        <p:nvSpPr>
          <p:cNvPr id="543" name="Google Shape;543;p30"/>
          <p:cNvSpPr txBox="1"/>
          <p:nvPr/>
        </p:nvSpPr>
        <p:spPr>
          <a:xfrm>
            <a:off x="8455729" y="4506558"/>
            <a:ext cx="2728094" cy="215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Fault detection &amp; diagnostics at portfolio scale.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Execute condition-based maintenance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Optimize maintenance for limited workforce hours; avoid redundant contact activities (readings, inspections, rounds).</a:t>
            </a:r>
            <a:endParaRPr/>
          </a:p>
          <a:p>
            <a:pPr indent="-952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544" name="Google Shape;544;p30"/>
          <p:cNvCxnSpPr/>
          <p:nvPr/>
        </p:nvCxnSpPr>
        <p:spPr>
          <a:xfrm rot="10800000">
            <a:off x="618906" y="3648913"/>
            <a:ext cx="11094675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5" name="Google Shape;545;p30"/>
          <p:cNvSpPr txBox="1"/>
          <p:nvPr/>
        </p:nvSpPr>
        <p:spPr>
          <a:xfrm>
            <a:off x="706489" y="4133270"/>
            <a:ext cx="34360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Touchless Control </a:t>
            </a:r>
            <a:r>
              <a:rPr b="1" lang="en-US" sz="11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(mobile app)</a:t>
            </a:r>
            <a:endParaRPr b="1" sz="1800">
              <a:solidFill>
                <a:srgbClr val="40008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Image" id="546" name="Google Shape;54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342" y="4056163"/>
            <a:ext cx="252842" cy="25986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0"/>
          <p:cNvSpPr txBox="1"/>
          <p:nvPr/>
        </p:nvSpPr>
        <p:spPr>
          <a:xfrm>
            <a:off x="706489" y="3959702"/>
            <a:ext cx="342443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0090"/>
                </a:solidFill>
                <a:latin typeface="Avenir"/>
                <a:ea typeface="Avenir"/>
                <a:cs typeface="Avenir"/>
                <a:sym typeface="Avenir"/>
              </a:rPr>
              <a:t>CONNECTED TENANT ENGAGEMENT</a:t>
            </a:r>
            <a:endParaRPr/>
          </a:p>
        </p:txBody>
      </p:sp>
      <p:sp>
        <p:nvSpPr>
          <p:cNvPr id="548" name="Google Shape;548;p30"/>
          <p:cNvSpPr txBox="1"/>
          <p:nvPr/>
        </p:nvSpPr>
        <p:spPr>
          <a:xfrm>
            <a:off x="607819" y="4561249"/>
            <a:ext cx="2786869" cy="146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Mobile-enabled control over ambient (HVAC, lighting) and touchless elevator activation. 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21AA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Contain spread of viral outbreak; regain confidence</a:t>
            </a:r>
            <a:endParaRPr/>
          </a:p>
          <a:p>
            <a:pPr indent="-952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4" name="Google Shape;554;p31"/>
          <p:cNvSpPr txBox="1"/>
          <p:nvPr/>
        </p:nvSpPr>
        <p:spPr>
          <a:xfrm>
            <a:off x="541436" y="774310"/>
            <a:ext cx="1165056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60C84"/>
                </a:solidFill>
                <a:latin typeface="Avenir"/>
                <a:ea typeface="Avenir"/>
                <a:cs typeface="Avenir"/>
                <a:sym typeface="Avenir"/>
              </a:rPr>
              <a:t>How can companies prepare for the new normal with Facilio?</a:t>
            </a:r>
            <a:endParaRPr/>
          </a:p>
        </p:txBody>
      </p:sp>
      <p:sp>
        <p:nvSpPr>
          <p:cNvPr id="555" name="Google Shape;555;p31"/>
          <p:cNvSpPr/>
          <p:nvPr/>
        </p:nvSpPr>
        <p:spPr>
          <a:xfrm>
            <a:off x="0" y="490177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532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1"/>
          <p:cNvSpPr txBox="1"/>
          <p:nvPr/>
        </p:nvSpPr>
        <p:spPr>
          <a:xfrm>
            <a:off x="569393" y="377171"/>
            <a:ext cx="358107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Post COVID: Value Proposition</a:t>
            </a:r>
            <a:endParaRPr/>
          </a:p>
        </p:txBody>
      </p:sp>
      <p:sp>
        <p:nvSpPr>
          <p:cNvPr id="557" name="Google Shape;557;p31"/>
          <p:cNvSpPr txBox="1"/>
          <p:nvPr/>
        </p:nvSpPr>
        <p:spPr>
          <a:xfrm>
            <a:off x="1553106" y="1794886"/>
            <a:ext cx="27099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FM SERVICE PROVIDERS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&amp; 3</a:t>
            </a:r>
            <a:r>
              <a:rPr baseline="30000" lang="en-US" sz="16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rd</a:t>
            </a:r>
            <a:r>
              <a:rPr lang="en-US" sz="16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 PARTY OPERATORS</a:t>
            </a:r>
            <a:endParaRPr/>
          </a:p>
        </p:txBody>
      </p:sp>
      <p:sp>
        <p:nvSpPr>
          <p:cNvPr id="558" name="Google Shape;558;p31"/>
          <p:cNvSpPr txBox="1"/>
          <p:nvPr/>
        </p:nvSpPr>
        <p:spPr>
          <a:xfrm>
            <a:off x="7720181" y="1749906"/>
            <a:ext cx="27099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PROPERTY OWNERS &amp; LANDLORDS</a:t>
            </a:r>
            <a:endParaRPr/>
          </a:p>
        </p:txBody>
      </p:sp>
      <p:sp>
        <p:nvSpPr>
          <p:cNvPr id="559" name="Google Shape;559;p31"/>
          <p:cNvSpPr txBox="1"/>
          <p:nvPr/>
        </p:nvSpPr>
        <p:spPr>
          <a:xfrm>
            <a:off x="210105" y="3391662"/>
            <a:ext cx="13190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Precautionary Measures</a:t>
            </a:r>
            <a:endParaRPr/>
          </a:p>
        </p:txBody>
      </p:sp>
      <p:sp>
        <p:nvSpPr>
          <p:cNvPr id="560" name="Google Shape;560;p31"/>
          <p:cNvSpPr txBox="1"/>
          <p:nvPr/>
        </p:nvSpPr>
        <p:spPr>
          <a:xfrm>
            <a:off x="1674514" y="3391662"/>
            <a:ext cx="13190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Prioritized Service Request</a:t>
            </a:r>
            <a:endParaRPr/>
          </a:p>
        </p:txBody>
      </p:sp>
      <p:sp>
        <p:nvSpPr>
          <p:cNvPr id="561" name="Google Shape;561;p31"/>
          <p:cNvSpPr txBox="1"/>
          <p:nvPr/>
        </p:nvSpPr>
        <p:spPr>
          <a:xfrm>
            <a:off x="3138923" y="3391662"/>
            <a:ext cx="13190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Optimized Inventory</a:t>
            </a:r>
            <a:endParaRPr/>
          </a:p>
        </p:txBody>
      </p:sp>
      <p:sp>
        <p:nvSpPr>
          <p:cNvPr id="562" name="Google Shape;562;p31"/>
          <p:cNvSpPr txBox="1"/>
          <p:nvPr/>
        </p:nvSpPr>
        <p:spPr>
          <a:xfrm>
            <a:off x="4557032" y="3391662"/>
            <a:ext cx="13190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Visitor Screening</a:t>
            </a:r>
            <a:endParaRPr/>
          </a:p>
        </p:txBody>
      </p:sp>
      <p:sp>
        <p:nvSpPr>
          <p:cNvPr id="563" name="Google Shape;563;p31"/>
          <p:cNvSpPr txBox="1"/>
          <p:nvPr/>
        </p:nvSpPr>
        <p:spPr>
          <a:xfrm>
            <a:off x="279553" y="5775039"/>
            <a:ext cx="17868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Modernize Soft &amp;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Hard Services</a:t>
            </a:r>
            <a:endParaRPr/>
          </a:p>
        </p:txBody>
      </p:sp>
      <p:sp>
        <p:nvSpPr>
          <p:cNvPr id="564" name="Google Shape;564;p31"/>
          <p:cNvSpPr txBox="1"/>
          <p:nvPr/>
        </p:nvSpPr>
        <p:spPr>
          <a:xfrm>
            <a:off x="2264181" y="5775038"/>
            <a:ext cx="17868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Zoomed-in Exec Visibility</a:t>
            </a:r>
            <a:endParaRPr/>
          </a:p>
        </p:txBody>
      </p:sp>
      <p:sp>
        <p:nvSpPr>
          <p:cNvPr id="565" name="Google Shape;565;p31"/>
          <p:cNvSpPr txBox="1"/>
          <p:nvPr/>
        </p:nvSpPr>
        <p:spPr>
          <a:xfrm>
            <a:off x="4237234" y="5775038"/>
            <a:ext cx="17868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Transparency with Landlords</a:t>
            </a:r>
            <a:endParaRPr/>
          </a:p>
        </p:txBody>
      </p:sp>
      <p:sp>
        <p:nvSpPr>
          <p:cNvPr id="566" name="Google Shape;566;p31"/>
          <p:cNvSpPr txBox="1"/>
          <p:nvPr/>
        </p:nvSpPr>
        <p:spPr>
          <a:xfrm>
            <a:off x="1357921" y="4301372"/>
            <a:ext cx="36688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DIGITIZE COMPLIANCE AT SCALE</a:t>
            </a:r>
            <a:endParaRPr/>
          </a:p>
        </p:txBody>
      </p:sp>
      <p:sp>
        <p:nvSpPr>
          <p:cNvPr id="567" name="Google Shape;567;p31"/>
          <p:cNvSpPr txBox="1"/>
          <p:nvPr/>
        </p:nvSpPr>
        <p:spPr>
          <a:xfrm>
            <a:off x="7240770" y="4301371"/>
            <a:ext cx="36688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REDUCE OPEX</a:t>
            </a:r>
            <a:endParaRPr/>
          </a:p>
        </p:txBody>
      </p:sp>
      <p:sp>
        <p:nvSpPr>
          <p:cNvPr id="568" name="Google Shape;568;p31"/>
          <p:cNvSpPr txBox="1"/>
          <p:nvPr/>
        </p:nvSpPr>
        <p:spPr>
          <a:xfrm>
            <a:off x="7745132" y="3391662"/>
            <a:ext cx="12093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Granular Energy Mgmt</a:t>
            </a:r>
            <a:endParaRPr sz="1200">
              <a:solidFill>
                <a:srgbClr val="1D153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9" name="Google Shape;569;p31"/>
          <p:cNvSpPr txBox="1"/>
          <p:nvPr/>
        </p:nvSpPr>
        <p:spPr>
          <a:xfrm>
            <a:off x="6348165" y="3391662"/>
            <a:ext cx="12093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Remote BAS operations</a:t>
            </a:r>
            <a:endParaRPr/>
          </a:p>
        </p:txBody>
      </p:sp>
      <p:sp>
        <p:nvSpPr>
          <p:cNvPr id="570" name="Google Shape;570;p31"/>
          <p:cNvSpPr txBox="1"/>
          <p:nvPr/>
        </p:nvSpPr>
        <p:spPr>
          <a:xfrm>
            <a:off x="9142099" y="3391662"/>
            <a:ext cx="12093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Touchless Tenant Egmt</a:t>
            </a:r>
            <a:endParaRPr sz="1200">
              <a:solidFill>
                <a:srgbClr val="1D153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1" name="Google Shape;571;p31"/>
          <p:cNvSpPr txBox="1"/>
          <p:nvPr/>
        </p:nvSpPr>
        <p:spPr>
          <a:xfrm>
            <a:off x="6660681" y="5775038"/>
            <a:ext cx="11915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Lean Workforce</a:t>
            </a:r>
            <a:endParaRPr/>
          </a:p>
        </p:txBody>
      </p:sp>
      <p:sp>
        <p:nvSpPr>
          <p:cNvPr id="572" name="Google Shape;572;p31"/>
          <p:cNvSpPr txBox="1"/>
          <p:nvPr/>
        </p:nvSpPr>
        <p:spPr>
          <a:xfrm>
            <a:off x="10473128" y="5775038"/>
            <a:ext cx="13534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Increased Tenant Confidence</a:t>
            </a:r>
            <a:endParaRPr/>
          </a:p>
        </p:txBody>
      </p:sp>
      <p:sp>
        <p:nvSpPr>
          <p:cNvPr id="573" name="Google Shape;573;p31"/>
          <p:cNvSpPr txBox="1"/>
          <p:nvPr/>
        </p:nvSpPr>
        <p:spPr>
          <a:xfrm>
            <a:off x="10539065" y="3391662"/>
            <a:ext cx="12093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Automated Maintenance</a:t>
            </a:r>
            <a:endParaRPr/>
          </a:p>
        </p:txBody>
      </p:sp>
      <p:sp>
        <p:nvSpPr>
          <p:cNvPr id="574" name="Google Shape;574;p31"/>
          <p:cNvSpPr txBox="1"/>
          <p:nvPr/>
        </p:nvSpPr>
        <p:spPr>
          <a:xfrm>
            <a:off x="8620343" y="5775038"/>
            <a:ext cx="11915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153B"/>
                </a:solidFill>
                <a:latin typeface="Avenir"/>
                <a:ea typeface="Avenir"/>
                <a:cs typeface="Avenir"/>
                <a:sym typeface="Avenir"/>
              </a:rPr>
              <a:t>Portfolio-wide Control</a:t>
            </a:r>
            <a:endParaRPr/>
          </a:p>
        </p:txBody>
      </p:sp>
      <p:cxnSp>
        <p:nvCxnSpPr>
          <p:cNvPr id="575" name="Google Shape;575;p31"/>
          <p:cNvCxnSpPr/>
          <p:nvPr/>
        </p:nvCxnSpPr>
        <p:spPr>
          <a:xfrm>
            <a:off x="6174544" y="1307939"/>
            <a:ext cx="0" cy="5550061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6" name="Google Shape;57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126" y="2804214"/>
            <a:ext cx="431175" cy="43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2438" y="2791806"/>
            <a:ext cx="417141" cy="417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553511" y="2846509"/>
            <a:ext cx="394030" cy="39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13498" y="2875701"/>
            <a:ext cx="343761" cy="34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7571" y="5236063"/>
            <a:ext cx="410801" cy="41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67222" y="5251086"/>
            <a:ext cx="380755" cy="38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99820" y="5210631"/>
            <a:ext cx="461665" cy="4616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3" name="Google Shape;583;p31"/>
          <p:cNvCxnSpPr/>
          <p:nvPr/>
        </p:nvCxnSpPr>
        <p:spPr>
          <a:xfrm>
            <a:off x="566250" y="4479403"/>
            <a:ext cx="120467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4599912" y="4474004"/>
            <a:ext cx="110007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31"/>
          <p:cNvCxnSpPr/>
          <p:nvPr/>
        </p:nvCxnSpPr>
        <p:spPr>
          <a:xfrm rot="10800000">
            <a:off x="5704500" y="4474005"/>
            <a:ext cx="0" cy="34787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6" name="Google Shape;586;p31"/>
          <p:cNvCxnSpPr/>
          <p:nvPr/>
        </p:nvCxnSpPr>
        <p:spPr>
          <a:xfrm rot="10800000">
            <a:off x="566251" y="4474005"/>
            <a:ext cx="3142" cy="34787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6610155" y="4479402"/>
            <a:ext cx="165416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31"/>
          <p:cNvCxnSpPr/>
          <p:nvPr/>
        </p:nvCxnSpPr>
        <p:spPr>
          <a:xfrm flipH="1" rot="10800000">
            <a:off x="9800339" y="4474003"/>
            <a:ext cx="1943549" cy="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31"/>
          <p:cNvCxnSpPr/>
          <p:nvPr/>
        </p:nvCxnSpPr>
        <p:spPr>
          <a:xfrm rot="10800000">
            <a:off x="11748405" y="4474004"/>
            <a:ext cx="0" cy="34787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p31"/>
          <p:cNvCxnSpPr/>
          <p:nvPr/>
        </p:nvCxnSpPr>
        <p:spPr>
          <a:xfrm rot="10800000">
            <a:off x="6610156" y="4474004"/>
            <a:ext cx="3142" cy="34787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1" name="Google Shape;591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105043" y="2809184"/>
            <a:ext cx="433243" cy="43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878062" y="2760133"/>
            <a:ext cx="531345" cy="5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509832" y="2779374"/>
            <a:ext cx="492863" cy="492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39018" y="2811989"/>
            <a:ext cx="427633" cy="42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054880" y="5248069"/>
            <a:ext cx="386789" cy="38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832130" y="5243412"/>
            <a:ext cx="396102" cy="39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938443" y="5259778"/>
            <a:ext cx="363371" cy="363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2375555" y="1200900"/>
            <a:ext cx="744089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The property operations cloud platform that allows owners &amp; operators to </a:t>
            </a:r>
            <a:r>
              <a:rPr b="1" i="0" lang="en-US" sz="2600" u="none" cap="none" strike="noStrike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aggregate building data, optimize performance &amp; control portfolio operations</a:t>
            </a:r>
            <a:r>
              <a:rPr b="0" i="0" lang="en-US" sz="2600" u="none" cap="none" strike="noStrike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 – all from one place. 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3167605" y="5787342"/>
            <a:ext cx="58567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Powered by </a:t>
            </a:r>
            <a:r>
              <a:rPr b="1" i="0" lang="en-US" sz="1800" u="none" cap="none" strike="noStrike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AI &amp; IoT </a:t>
            </a:r>
            <a:r>
              <a:rPr b="0" i="0" lang="en-US" sz="1800" u="none" cap="none" strike="noStrike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+ deep </a:t>
            </a:r>
            <a:r>
              <a:rPr b="1" i="0" lang="en-US" sz="1800" u="none" cap="none" strike="noStrike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industry expertise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880" y="4012682"/>
            <a:ext cx="746154" cy="74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3098" y="4120115"/>
            <a:ext cx="705519" cy="70551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426679" y="293760"/>
            <a:ext cx="3581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Meet Facilio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4609131" y="4044625"/>
            <a:ext cx="633084" cy="723776"/>
          </a:xfrm>
          <a:custGeom>
            <a:rect b="b" l="l" r="r" t="t"/>
            <a:pathLst>
              <a:path extrusionOk="0" h="521970" w="456564">
                <a:moveTo>
                  <a:pt x="97739" y="113969"/>
                </a:moveTo>
                <a:lnTo>
                  <a:pt x="81445" y="113969"/>
                </a:lnTo>
                <a:lnTo>
                  <a:pt x="81445" y="130251"/>
                </a:lnTo>
                <a:lnTo>
                  <a:pt x="81445" y="146545"/>
                </a:lnTo>
                <a:lnTo>
                  <a:pt x="65138" y="146545"/>
                </a:lnTo>
                <a:lnTo>
                  <a:pt x="65138" y="130251"/>
                </a:lnTo>
                <a:lnTo>
                  <a:pt x="81445" y="130251"/>
                </a:lnTo>
                <a:lnTo>
                  <a:pt x="81445" y="113969"/>
                </a:lnTo>
                <a:lnTo>
                  <a:pt x="48869" y="113969"/>
                </a:lnTo>
                <a:lnTo>
                  <a:pt x="48869" y="162826"/>
                </a:lnTo>
                <a:lnTo>
                  <a:pt x="97739" y="162826"/>
                </a:lnTo>
                <a:lnTo>
                  <a:pt x="97739" y="146545"/>
                </a:lnTo>
                <a:lnTo>
                  <a:pt x="97739" y="130251"/>
                </a:lnTo>
                <a:lnTo>
                  <a:pt x="97739" y="113969"/>
                </a:lnTo>
                <a:close/>
              </a:path>
              <a:path extrusionOk="0" h="521970" w="456564">
                <a:moveTo>
                  <a:pt x="130289" y="394830"/>
                </a:moveTo>
                <a:lnTo>
                  <a:pt x="81445" y="299199"/>
                </a:lnTo>
                <a:lnTo>
                  <a:pt x="81445" y="227952"/>
                </a:lnTo>
                <a:lnTo>
                  <a:pt x="97739" y="227952"/>
                </a:lnTo>
                <a:lnTo>
                  <a:pt x="97739" y="211670"/>
                </a:lnTo>
                <a:lnTo>
                  <a:pt x="97739" y="195402"/>
                </a:lnTo>
                <a:lnTo>
                  <a:pt x="97739" y="179095"/>
                </a:lnTo>
                <a:lnTo>
                  <a:pt x="81445" y="179095"/>
                </a:lnTo>
                <a:lnTo>
                  <a:pt x="81445" y="195402"/>
                </a:lnTo>
                <a:lnTo>
                  <a:pt x="81445" y="211670"/>
                </a:lnTo>
                <a:lnTo>
                  <a:pt x="65138" y="211670"/>
                </a:lnTo>
                <a:lnTo>
                  <a:pt x="65138" y="195402"/>
                </a:lnTo>
                <a:lnTo>
                  <a:pt x="81445" y="195402"/>
                </a:lnTo>
                <a:lnTo>
                  <a:pt x="81445" y="179095"/>
                </a:lnTo>
                <a:lnTo>
                  <a:pt x="48869" y="179095"/>
                </a:lnTo>
                <a:lnTo>
                  <a:pt x="48869" y="195148"/>
                </a:lnTo>
                <a:lnTo>
                  <a:pt x="16294" y="195148"/>
                </a:lnTo>
                <a:lnTo>
                  <a:pt x="16294" y="80848"/>
                </a:lnTo>
                <a:lnTo>
                  <a:pt x="48869" y="80848"/>
                </a:lnTo>
                <a:lnTo>
                  <a:pt x="48869" y="97701"/>
                </a:lnTo>
                <a:lnTo>
                  <a:pt x="97739" y="97701"/>
                </a:lnTo>
                <a:lnTo>
                  <a:pt x="97739" y="81419"/>
                </a:lnTo>
                <a:lnTo>
                  <a:pt x="97739" y="65125"/>
                </a:lnTo>
                <a:lnTo>
                  <a:pt x="97739" y="48856"/>
                </a:lnTo>
                <a:lnTo>
                  <a:pt x="81445" y="48856"/>
                </a:lnTo>
                <a:lnTo>
                  <a:pt x="81445" y="65125"/>
                </a:lnTo>
                <a:lnTo>
                  <a:pt x="81445" y="81419"/>
                </a:lnTo>
                <a:lnTo>
                  <a:pt x="65138" y="81419"/>
                </a:lnTo>
                <a:lnTo>
                  <a:pt x="65138" y="65125"/>
                </a:lnTo>
                <a:lnTo>
                  <a:pt x="81445" y="65125"/>
                </a:lnTo>
                <a:lnTo>
                  <a:pt x="81445" y="48856"/>
                </a:lnTo>
                <a:lnTo>
                  <a:pt x="48869" y="48856"/>
                </a:lnTo>
                <a:lnTo>
                  <a:pt x="48869" y="65608"/>
                </a:lnTo>
                <a:lnTo>
                  <a:pt x="0" y="65608"/>
                </a:lnTo>
                <a:lnTo>
                  <a:pt x="0" y="80848"/>
                </a:lnTo>
                <a:lnTo>
                  <a:pt x="0" y="195148"/>
                </a:lnTo>
                <a:lnTo>
                  <a:pt x="0" y="211658"/>
                </a:lnTo>
                <a:lnTo>
                  <a:pt x="48869" y="211658"/>
                </a:lnTo>
                <a:lnTo>
                  <a:pt x="48869" y="227952"/>
                </a:lnTo>
                <a:lnTo>
                  <a:pt x="65138" y="227952"/>
                </a:lnTo>
                <a:lnTo>
                  <a:pt x="65138" y="305295"/>
                </a:lnTo>
                <a:lnTo>
                  <a:pt x="114020" y="400951"/>
                </a:lnTo>
                <a:lnTo>
                  <a:pt x="114020" y="521030"/>
                </a:lnTo>
                <a:lnTo>
                  <a:pt x="130289" y="521030"/>
                </a:lnTo>
                <a:lnTo>
                  <a:pt x="130289" y="394830"/>
                </a:lnTo>
                <a:close/>
              </a:path>
              <a:path extrusionOk="0" h="521970" w="456564">
                <a:moveTo>
                  <a:pt x="162890" y="113969"/>
                </a:moveTo>
                <a:lnTo>
                  <a:pt x="146596" y="113969"/>
                </a:lnTo>
                <a:lnTo>
                  <a:pt x="146596" y="130251"/>
                </a:lnTo>
                <a:lnTo>
                  <a:pt x="146596" y="146545"/>
                </a:lnTo>
                <a:lnTo>
                  <a:pt x="130289" y="146545"/>
                </a:lnTo>
                <a:lnTo>
                  <a:pt x="130289" y="130251"/>
                </a:lnTo>
                <a:lnTo>
                  <a:pt x="146596" y="130251"/>
                </a:lnTo>
                <a:lnTo>
                  <a:pt x="146596" y="113969"/>
                </a:lnTo>
                <a:lnTo>
                  <a:pt x="114020" y="113969"/>
                </a:lnTo>
                <a:lnTo>
                  <a:pt x="114020" y="162826"/>
                </a:lnTo>
                <a:lnTo>
                  <a:pt x="162890" y="162826"/>
                </a:lnTo>
                <a:lnTo>
                  <a:pt x="162890" y="146545"/>
                </a:lnTo>
                <a:lnTo>
                  <a:pt x="162890" y="130251"/>
                </a:lnTo>
                <a:lnTo>
                  <a:pt x="162890" y="113969"/>
                </a:lnTo>
                <a:close/>
              </a:path>
              <a:path extrusionOk="0" h="521970" w="456564">
                <a:moveTo>
                  <a:pt x="162890" y="48856"/>
                </a:moveTo>
                <a:lnTo>
                  <a:pt x="146596" y="48856"/>
                </a:lnTo>
                <a:lnTo>
                  <a:pt x="146596" y="65125"/>
                </a:lnTo>
                <a:lnTo>
                  <a:pt x="146596" y="81419"/>
                </a:lnTo>
                <a:lnTo>
                  <a:pt x="130289" y="81419"/>
                </a:lnTo>
                <a:lnTo>
                  <a:pt x="130289" y="65125"/>
                </a:lnTo>
                <a:lnTo>
                  <a:pt x="146596" y="65125"/>
                </a:lnTo>
                <a:lnTo>
                  <a:pt x="146596" y="48856"/>
                </a:lnTo>
                <a:lnTo>
                  <a:pt x="114020" y="48856"/>
                </a:lnTo>
                <a:lnTo>
                  <a:pt x="114020" y="97701"/>
                </a:lnTo>
                <a:lnTo>
                  <a:pt x="162890" y="97701"/>
                </a:lnTo>
                <a:lnTo>
                  <a:pt x="162890" y="81419"/>
                </a:lnTo>
                <a:lnTo>
                  <a:pt x="162890" y="65125"/>
                </a:lnTo>
                <a:lnTo>
                  <a:pt x="162890" y="48856"/>
                </a:lnTo>
                <a:close/>
              </a:path>
              <a:path extrusionOk="0" h="521970" w="456564">
                <a:moveTo>
                  <a:pt x="179171" y="276796"/>
                </a:moveTo>
                <a:lnTo>
                  <a:pt x="162890" y="276796"/>
                </a:lnTo>
                <a:lnTo>
                  <a:pt x="162890" y="293077"/>
                </a:lnTo>
                <a:lnTo>
                  <a:pt x="179171" y="293077"/>
                </a:lnTo>
                <a:lnTo>
                  <a:pt x="179171" y="276796"/>
                </a:lnTo>
                <a:close/>
              </a:path>
              <a:path extrusionOk="0" h="521970" w="456564">
                <a:moveTo>
                  <a:pt x="179171" y="244221"/>
                </a:moveTo>
                <a:lnTo>
                  <a:pt x="162890" y="244221"/>
                </a:lnTo>
                <a:lnTo>
                  <a:pt x="162890" y="260527"/>
                </a:lnTo>
                <a:lnTo>
                  <a:pt x="179171" y="260527"/>
                </a:lnTo>
                <a:lnTo>
                  <a:pt x="179171" y="244221"/>
                </a:lnTo>
                <a:close/>
              </a:path>
              <a:path extrusionOk="0" h="521970" w="456564">
                <a:moveTo>
                  <a:pt x="211747" y="357708"/>
                </a:moveTo>
                <a:lnTo>
                  <a:pt x="179171" y="357708"/>
                </a:lnTo>
                <a:lnTo>
                  <a:pt x="179171" y="325958"/>
                </a:lnTo>
                <a:lnTo>
                  <a:pt x="179171" y="309448"/>
                </a:lnTo>
                <a:lnTo>
                  <a:pt x="146596" y="309448"/>
                </a:lnTo>
                <a:lnTo>
                  <a:pt x="146596" y="227952"/>
                </a:lnTo>
                <a:lnTo>
                  <a:pt x="162890" y="227952"/>
                </a:lnTo>
                <a:lnTo>
                  <a:pt x="162890" y="211670"/>
                </a:lnTo>
                <a:lnTo>
                  <a:pt x="162890" y="195402"/>
                </a:lnTo>
                <a:lnTo>
                  <a:pt x="162890" y="179095"/>
                </a:lnTo>
                <a:lnTo>
                  <a:pt x="146596" y="179095"/>
                </a:lnTo>
                <a:lnTo>
                  <a:pt x="146596" y="195402"/>
                </a:lnTo>
                <a:lnTo>
                  <a:pt x="146596" y="211670"/>
                </a:lnTo>
                <a:lnTo>
                  <a:pt x="130289" y="211670"/>
                </a:lnTo>
                <a:lnTo>
                  <a:pt x="130289" y="195402"/>
                </a:lnTo>
                <a:lnTo>
                  <a:pt x="146596" y="195402"/>
                </a:lnTo>
                <a:lnTo>
                  <a:pt x="146596" y="179095"/>
                </a:lnTo>
                <a:lnTo>
                  <a:pt x="114020" y="179095"/>
                </a:lnTo>
                <a:lnTo>
                  <a:pt x="114020" y="227952"/>
                </a:lnTo>
                <a:lnTo>
                  <a:pt x="130289" y="227952"/>
                </a:lnTo>
                <a:lnTo>
                  <a:pt x="130289" y="309448"/>
                </a:lnTo>
                <a:lnTo>
                  <a:pt x="130289" y="325958"/>
                </a:lnTo>
                <a:lnTo>
                  <a:pt x="162890" y="325958"/>
                </a:lnTo>
                <a:lnTo>
                  <a:pt x="162890" y="521538"/>
                </a:lnTo>
                <a:lnTo>
                  <a:pt x="179171" y="521538"/>
                </a:lnTo>
                <a:lnTo>
                  <a:pt x="179171" y="374218"/>
                </a:lnTo>
                <a:lnTo>
                  <a:pt x="195440" y="374218"/>
                </a:lnTo>
                <a:lnTo>
                  <a:pt x="195440" y="521538"/>
                </a:lnTo>
                <a:lnTo>
                  <a:pt x="211747" y="521538"/>
                </a:lnTo>
                <a:lnTo>
                  <a:pt x="211747" y="374218"/>
                </a:lnTo>
                <a:lnTo>
                  <a:pt x="211747" y="357708"/>
                </a:lnTo>
                <a:close/>
              </a:path>
              <a:path extrusionOk="0" h="521970" w="456564">
                <a:moveTo>
                  <a:pt x="211747" y="325653"/>
                </a:moveTo>
                <a:lnTo>
                  <a:pt x="195440" y="325653"/>
                </a:lnTo>
                <a:lnTo>
                  <a:pt x="195440" y="341922"/>
                </a:lnTo>
                <a:lnTo>
                  <a:pt x="211747" y="341922"/>
                </a:lnTo>
                <a:lnTo>
                  <a:pt x="211747" y="325653"/>
                </a:lnTo>
                <a:close/>
              </a:path>
              <a:path extrusionOk="0" h="521970" w="456564">
                <a:moveTo>
                  <a:pt x="211747" y="293077"/>
                </a:moveTo>
                <a:lnTo>
                  <a:pt x="195440" y="293077"/>
                </a:lnTo>
                <a:lnTo>
                  <a:pt x="195440" y="309346"/>
                </a:lnTo>
                <a:lnTo>
                  <a:pt x="211747" y="309346"/>
                </a:lnTo>
                <a:lnTo>
                  <a:pt x="211747" y="293077"/>
                </a:lnTo>
                <a:close/>
              </a:path>
              <a:path extrusionOk="0" h="521970" w="456564">
                <a:moveTo>
                  <a:pt x="244322" y="325653"/>
                </a:moveTo>
                <a:lnTo>
                  <a:pt x="228041" y="325653"/>
                </a:lnTo>
                <a:lnTo>
                  <a:pt x="228041" y="341922"/>
                </a:lnTo>
                <a:lnTo>
                  <a:pt x="244322" y="341922"/>
                </a:lnTo>
                <a:lnTo>
                  <a:pt x="244322" y="325653"/>
                </a:lnTo>
                <a:close/>
              </a:path>
              <a:path extrusionOk="0" h="521970" w="456564">
                <a:moveTo>
                  <a:pt x="309473" y="130251"/>
                </a:moveTo>
                <a:lnTo>
                  <a:pt x="293166" y="130251"/>
                </a:lnTo>
                <a:lnTo>
                  <a:pt x="293166" y="146545"/>
                </a:lnTo>
                <a:lnTo>
                  <a:pt x="309473" y="146545"/>
                </a:lnTo>
                <a:lnTo>
                  <a:pt x="309473" y="130251"/>
                </a:lnTo>
                <a:close/>
              </a:path>
              <a:path extrusionOk="0" h="521970" w="456564">
                <a:moveTo>
                  <a:pt x="309473" y="97701"/>
                </a:moveTo>
                <a:lnTo>
                  <a:pt x="293166" y="97701"/>
                </a:lnTo>
                <a:lnTo>
                  <a:pt x="293166" y="113969"/>
                </a:lnTo>
                <a:lnTo>
                  <a:pt x="309473" y="113969"/>
                </a:lnTo>
                <a:lnTo>
                  <a:pt x="309473" y="97701"/>
                </a:lnTo>
                <a:close/>
              </a:path>
              <a:path extrusionOk="0" h="521970" w="456564">
                <a:moveTo>
                  <a:pt x="309473" y="65125"/>
                </a:moveTo>
                <a:lnTo>
                  <a:pt x="293166" y="65125"/>
                </a:lnTo>
                <a:lnTo>
                  <a:pt x="293166" y="81419"/>
                </a:lnTo>
                <a:lnTo>
                  <a:pt x="309473" y="81419"/>
                </a:lnTo>
                <a:lnTo>
                  <a:pt x="309473" y="65125"/>
                </a:lnTo>
                <a:close/>
              </a:path>
              <a:path extrusionOk="0" h="521970" w="456564">
                <a:moveTo>
                  <a:pt x="342049" y="97701"/>
                </a:moveTo>
                <a:lnTo>
                  <a:pt x="325742" y="97701"/>
                </a:lnTo>
                <a:lnTo>
                  <a:pt x="325742" y="113969"/>
                </a:lnTo>
                <a:lnTo>
                  <a:pt x="342049" y="113969"/>
                </a:lnTo>
                <a:lnTo>
                  <a:pt x="342049" y="97701"/>
                </a:lnTo>
                <a:close/>
              </a:path>
              <a:path extrusionOk="0" h="521970" w="456564">
                <a:moveTo>
                  <a:pt x="358317" y="162826"/>
                </a:moveTo>
                <a:lnTo>
                  <a:pt x="342049" y="162826"/>
                </a:lnTo>
                <a:lnTo>
                  <a:pt x="342049" y="179095"/>
                </a:lnTo>
                <a:lnTo>
                  <a:pt x="358317" y="179095"/>
                </a:lnTo>
                <a:lnTo>
                  <a:pt x="358317" y="162826"/>
                </a:lnTo>
                <a:close/>
              </a:path>
              <a:path extrusionOk="0" h="521970" w="456564">
                <a:moveTo>
                  <a:pt x="358343" y="292938"/>
                </a:moveTo>
                <a:lnTo>
                  <a:pt x="244322" y="292938"/>
                </a:lnTo>
                <a:lnTo>
                  <a:pt x="244322" y="276428"/>
                </a:lnTo>
                <a:lnTo>
                  <a:pt x="244322" y="259918"/>
                </a:lnTo>
                <a:lnTo>
                  <a:pt x="211747" y="259918"/>
                </a:lnTo>
                <a:lnTo>
                  <a:pt x="211747" y="227952"/>
                </a:lnTo>
                <a:lnTo>
                  <a:pt x="228041" y="227952"/>
                </a:lnTo>
                <a:lnTo>
                  <a:pt x="228041" y="211670"/>
                </a:lnTo>
                <a:lnTo>
                  <a:pt x="276898" y="211670"/>
                </a:lnTo>
                <a:lnTo>
                  <a:pt x="276898" y="179095"/>
                </a:lnTo>
                <a:lnTo>
                  <a:pt x="325767" y="179095"/>
                </a:lnTo>
                <a:lnTo>
                  <a:pt x="325767" y="162826"/>
                </a:lnTo>
                <a:lnTo>
                  <a:pt x="276898" y="162826"/>
                </a:lnTo>
                <a:lnTo>
                  <a:pt x="276898" y="130251"/>
                </a:lnTo>
                <a:lnTo>
                  <a:pt x="228041" y="130251"/>
                </a:lnTo>
                <a:lnTo>
                  <a:pt x="228041" y="113969"/>
                </a:lnTo>
                <a:lnTo>
                  <a:pt x="211747" y="113969"/>
                </a:lnTo>
                <a:lnTo>
                  <a:pt x="211747" y="130251"/>
                </a:lnTo>
                <a:lnTo>
                  <a:pt x="211747" y="146545"/>
                </a:lnTo>
                <a:lnTo>
                  <a:pt x="195440" y="146545"/>
                </a:lnTo>
                <a:lnTo>
                  <a:pt x="195440" y="130251"/>
                </a:lnTo>
                <a:lnTo>
                  <a:pt x="211747" y="130251"/>
                </a:lnTo>
                <a:lnTo>
                  <a:pt x="211747" y="113969"/>
                </a:lnTo>
                <a:lnTo>
                  <a:pt x="179171" y="113969"/>
                </a:lnTo>
                <a:lnTo>
                  <a:pt x="179171" y="162826"/>
                </a:lnTo>
                <a:lnTo>
                  <a:pt x="228041" y="162826"/>
                </a:lnTo>
                <a:lnTo>
                  <a:pt x="228041" y="146545"/>
                </a:lnTo>
                <a:lnTo>
                  <a:pt x="260616" y="146545"/>
                </a:lnTo>
                <a:lnTo>
                  <a:pt x="260616" y="195402"/>
                </a:lnTo>
                <a:lnTo>
                  <a:pt x="228041" y="195402"/>
                </a:lnTo>
                <a:lnTo>
                  <a:pt x="228041" y="179095"/>
                </a:lnTo>
                <a:lnTo>
                  <a:pt x="211747" y="179095"/>
                </a:lnTo>
                <a:lnTo>
                  <a:pt x="211747" y="195402"/>
                </a:lnTo>
                <a:lnTo>
                  <a:pt x="211747" y="211670"/>
                </a:lnTo>
                <a:lnTo>
                  <a:pt x="195440" y="211670"/>
                </a:lnTo>
                <a:lnTo>
                  <a:pt x="195440" y="195402"/>
                </a:lnTo>
                <a:lnTo>
                  <a:pt x="211747" y="195402"/>
                </a:lnTo>
                <a:lnTo>
                  <a:pt x="211747" y="179095"/>
                </a:lnTo>
                <a:lnTo>
                  <a:pt x="179171" y="179095"/>
                </a:lnTo>
                <a:lnTo>
                  <a:pt x="179171" y="227952"/>
                </a:lnTo>
                <a:lnTo>
                  <a:pt x="195440" y="227952"/>
                </a:lnTo>
                <a:lnTo>
                  <a:pt x="195440" y="259918"/>
                </a:lnTo>
                <a:lnTo>
                  <a:pt x="195440" y="276428"/>
                </a:lnTo>
                <a:lnTo>
                  <a:pt x="228041" y="276428"/>
                </a:lnTo>
                <a:lnTo>
                  <a:pt x="228041" y="292938"/>
                </a:lnTo>
                <a:lnTo>
                  <a:pt x="228041" y="309448"/>
                </a:lnTo>
                <a:lnTo>
                  <a:pt x="358343" y="309448"/>
                </a:lnTo>
                <a:lnTo>
                  <a:pt x="358343" y="292938"/>
                </a:lnTo>
                <a:close/>
              </a:path>
              <a:path extrusionOk="0" h="521970" w="456564">
                <a:moveTo>
                  <a:pt x="456095" y="280873"/>
                </a:moveTo>
                <a:lnTo>
                  <a:pt x="407212" y="177076"/>
                </a:lnTo>
                <a:lnTo>
                  <a:pt x="405193" y="158750"/>
                </a:lnTo>
                <a:lnTo>
                  <a:pt x="403148" y="142481"/>
                </a:lnTo>
                <a:lnTo>
                  <a:pt x="399072" y="124155"/>
                </a:lnTo>
                <a:lnTo>
                  <a:pt x="392963" y="107873"/>
                </a:lnTo>
                <a:lnTo>
                  <a:pt x="384822" y="93624"/>
                </a:lnTo>
                <a:lnTo>
                  <a:pt x="376669" y="77355"/>
                </a:lnTo>
                <a:lnTo>
                  <a:pt x="366496" y="65125"/>
                </a:lnTo>
                <a:lnTo>
                  <a:pt x="354266" y="52920"/>
                </a:lnTo>
                <a:lnTo>
                  <a:pt x="342074" y="40728"/>
                </a:lnTo>
                <a:lnTo>
                  <a:pt x="297268" y="14249"/>
                </a:lnTo>
                <a:lnTo>
                  <a:pt x="246367" y="0"/>
                </a:lnTo>
                <a:lnTo>
                  <a:pt x="97713" y="0"/>
                </a:lnTo>
                <a:lnTo>
                  <a:pt x="97713" y="16306"/>
                </a:lnTo>
                <a:lnTo>
                  <a:pt x="195440" y="16306"/>
                </a:lnTo>
                <a:lnTo>
                  <a:pt x="195440" y="48856"/>
                </a:lnTo>
                <a:lnTo>
                  <a:pt x="179171" y="48856"/>
                </a:lnTo>
                <a:lnTo>
                  <a:pt x="179171" y="97701"/>
                </a:lnTo>
                <a:lnTo>
                  <a:pt x="228041" y="97701"/>
                </a:lnTo>
                <a:lnTo>
                  <a:pt x="228041" y="81419"/>
                </a:lnTo>
                <a:lnTo>
                  <a:pt x="260616" y="81419"/>
                </a:lnTo>
                <a:lnTo>
                  <a:pt x="260616" y="113969"/>
                </a:lnTo>
                <a:lnTo>
                  <a:pt x="276898" y="113969"/>
                </a:lnTo>
                <a:lnTo>
                  <a:pt x="276898" y="65125"/>
                </a:lnTo>
                <a:lnTo>
                  <a:pt x="228041" y="65125"/>
                </a:lnTo>
                <a:lnTo>
                  <a:pt x="228041" y="48856"/>
                </a:lnTo>
                <a:lnTo>
                  <a:pt x="211747" y="48856"/>
                </a:lnTo>
                <a:lnTo>
                  <a:pt x="211747" y="65125"/>
                </a:lnTo>
                <a:lnTo>
                  <a:pt x="211747" y="81419"/>
                </a:lnTo>
                <a:lnTo>
                  <a:pt x="195440" y="81419"/>
                </a:lnTo>
                <a:lnTo>
                  <a:pt x="195440" y="65125"/>
                </a:lnTo>
                <a:lnTo>
                  <a:pt x="211747" y="65125"/>
                </a:lnTo>
                <a:lnTo>
                  <a:pt x="211747" y="48856"/>
                </a:lnTo>
                <a:lnTo>
                  <a:pt x="211747" y="16306"/>
                </a:lnTo>
                <a:lnTo>
                  <a:pt x="244322" y="16306"/>
                </a:lnTo>
                <a:lnTo>
                  <a:pt x="260616" y="20345"/>
                </a:lnTo>
                <a:lnTo>
                  <a:pt x="276923" y="24422"/>
                </a:lnTo>
                <a:lnTo>
                  <a:pt x="291172" y="28498"/>
                </a:lnTo>
                <a:lnTo>
                  <a:pt x="305422" y="36652"/>
                </a:lnTo>
                <a:lnTo>
                  <a:pt x="319671" y="44780"/>
                </a:lnTo>
                <a:lnTo>
                  <a:pt x="354266" y="75323"/>
                </a:lnTo>
                <a:lnTo>
                  <a:pt x="378688" y="116027"/>
                </a:lnTo>
                <a:lnTo>
                  <a:pt x="386842" y="146545"/>
                </a:lnTo>
                <a:lnTo>
                  <a:pt x="390918" y="162826"/>
                </a:lnTo>
                <a:lnTo>
                  <a:pt x="390918" y="183172"/>
                </a:lnTo>
                <a:lnTo>
                  <a:pt x="439788" y="286969"/>
                </a:lnTo>
                <a:lnTo>
                  <a:pt x="439788" y="293077"/>
                </a:lnTo>
                <a:lnTo>
                  <a:pt x="394995" y="293077"/>
                </a:lnTo>
                <a:lnTo>
                  <a:pt x="392963" y="295122"/>
                </a:lnTo>
                <a:lnTo>
                  <a:pt x="390918" y="297154"/>
                </a:lnTo>
                <a:lnTo>
                  <a:pt x="390918" y="382625"/>
                </a:lnTo>
                <a:lnTo>
                  <a:pt x="386842" y="390779"/>
                </a:lnTo>
                <a:lnTo>
                  <a:pt x="384822" y="396875"/>
                </a:lnTo>
                <a:lnTo>
                  <a:pt x="378688" y="402971"/>
                </a:lnTo>
                <a:lnTo>
                  <a:pt x="372592" y="409079"/>
                </a:lnTo>
                <a:lnTo>
                  <a:pt x="366496" y="411124"/>
                </a:lnTo>
                <a:lnTo>
                  <a:pt x="358343" y="415201"/>
                </a:lnTo>
                <a:lnTo>
                  <a:pt x="297268" y="415201"/>
                </a:lnTo>
                <a:lnTo>
                  <a:pt x="295224" y="417220"/>
                </a:lnTo>
                <a:lnTo>
                  <a:pt x="293192" y="419277"/>
                </a:lnTo>
                <a:lnTo>
                  <a:pt x="293192" y="521030"/>
                </a:lnTo>
                <a:lnTo>
                  <a:pt x="309473" y="521030"/>
                </a:lnTo>
                <a:lnTo>
                  <a:pt x="309473" y="431469"/>
                </a:lnTo>
                <a:lnTo>
                  <a:pt x="350189" y="431469"/>
                </a:lnTo>
                <a:lnTo>
                  <a:pt x="390918" y="415201"/>
                </a:lnTo>
                <a:lnTo>
                  <a:pt x="407212" y="374497"/>
                </a:lnTo>
                <a:lnTo>
                  <a:pt x="407212" y="309346"/>
                </a:lnTo>
                <a:lnTo>
                  <a:pt x="451993" y="309346"/>
                </a:lnTo>
                <a:lnTo>
                  <a:pt x="456095" y="305295"/>
                </a:lnTo>
                <a:lnTo>
                  <a:pt x="456095" y="280873"/>
                </a:lnTo>
                <a:close/>
              </a:path>
            </a:pathLst>
          </a:custGeom>
          <a:solidFill>
            <a:srgbClr val="532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0" y="419018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40008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3" name="Google Shape;603;p32"/>
          <p:cNvSpPr txBox="1"/>
          <p:nvPr/>
        </p:nvSpPr>
        <p:spPr>
          <a:xfrm>
            <a:off x="512627" y="730775"/>
            <a:ext cx="97309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How has Facilio transformed property operations so far ?</a:t>
            </a:r>
            <a:endParaRPr b="1" sz="2400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4" name="Google Shape;604;p32"/>
          <p:cNvSpPr txBox="1"/>
          <p:nvPr/>
        </p:nvSpPr>
        <p:spPr>
          <a:xfrm>
            <a:off x="537359" y="1503409"/>
            <a:ext cx="9864437" cy="3657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3184"/>
              </a:buClr>
              <a:buSzPts val="1200"/>
              <a:buFont typeface="Avenir"/>
              <a:buChar char="●"/>
            </a:pPr>
            <a:r>
              <a:rPr lang="en-US" sz="1800">
                <a:solidFill>
                  <a:srgbClr val="171B3D"/>
                </a:solidFill>
                <a:latin typeface="Avenir"/>
                <a:ea typeface="Avenir"/>
                <a:cs typeface="Avenir"/>
                <a:sym typeface="Avenir"/>
              </a:rPr>
              <a:t>A facilities management services client experienced </a:t>
            </a:r>
            <a:r>
              <a:rPr b="1" lang="en-US" sz="1800">
                <a:solidFill>
                  <a:srgbClr val="171B3D"/>
                </a:solidFill>
                <a:latin typeface="Avenir"/>
                <a:ea typeface="Avenir"/>
                <a:cs typeface="Avenir"/>
                <a:sym typeface="Avenir"/>
              </a:rPr>
              <a:t>13% increase in workforce productivity</a:t>
            </a:r>
            <a:r>
              <a:rPr lang="en-US" sz="1800">
                <a:solidFill>
                  <a:srgbClr val="171B3D"/>
                </a:solidFill>
                <a:latin typeface="Avenir"/>
                <a:ea typeface="Avenir"/>
                <a:cs typeface="Avenir"/>
                <a:sym typeface="Avenir"/>
              </a:rPr>
              <a:t> within 5 months of adopting Facilio.</a:t>
            </a:r>
            <a:endParaRPr/>
          </a:p>
          <a:p>
            <a:pPr indent="-266700" lvl="0" marL="444500" marR="0" rtl="0" algn="l">
              <a:spcBef>
                <a:spcPts val="0"/>
              </a:spcBef>
              <a:spcAft>
                <a:spcPts val="0"/>
              </a:spcAft>
              <a:buClr>
                <a:srgbClr val="FE3184"/>
              </a:buClr>
              <a:buSzPts val="1200"/>
              <a:buFont typeface="Arial"/>
              <a:buNone/>
            </a:pPr>
            <a:r>
              <a:t/>
            </a:r>
            <a:endParaRPr sz="1800">
              <a:solidFill>
                <a:srgbClr val="171B3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667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FE3184"/>
              </a:buClr>
              <a:buSzPts val="1200"/>
              <a:buFont typeface="Arial"/>
              <a:buNone/>
            </a:pPr>
            <a:r>
              <a:t/>
            </a:r>
            <a:endParaRPr sz="1800">
              <a:solidFill>
                <a:srgbClr val="171B3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3184"/>
              </a:buClr>
              <a:buSzPts val="1200"/>
              <a:buFont typeface="Avenir"/>
              <a:buChar char="●"/>
            </a:pPr>
            <a:r>
              <a:rPr lang="en-US" sz="1800">
                <a:solidFill>
                  <a:srgbClr val="171B3D"/>
                </a:solidFill>
                <a:latin typeface="Avenir"/>
                <a:ea typeface="Avenir"/>
                <a:cs typeface="Avenir"/>
                <a:sym typeface="Avenir"/>
              </a:rPr>
              <a:t>A real estate owner </a:t>
            </a:r>
            <a:r>
              <a:rPr b="1" lang="en-US" sz="1800">
                <a:solidFill>
                  <a:srgbClr val="171B3D"/>
                </a:solidFill>
                <a:latin typeface="Avenir"/>
                <a:ea typeface="Avenir"/>
                <a:cs typeface="Avenir"/>
                <a:sym typeface="Avenir"/>
              </a:rPr>
              <a:t>shaved 33% off </a:t>
            </a:r>
            <a:r>
              <a:rPr lang="en-US" sz="1800">
                <a:solidFill>
                  <a:srgbClr val="171B3D"/>
                </a:solidFill>
                <a:latin typeface="Avenir"/>
                <a:ea typeface="Avenir"/>
                <a:cs typeface="Avenir"/>
                <a:sym typeface="Avenir"/>
              </a:rPr>
              <a:t>energy bills portfolio-wide by implementing a retrofit project monitored by Facilio’s platform.</a:t>
            </a:r>
            <a:endParaRPr/>
          </a:p>
          <a:p>
            <a:pPr indent="-266700" lvl="0" marL="444500" marR="0" rtl="0" algn="l">
              <a:spcBef>
                <a:spcPts val="0"/>
              </a:spcBef>
              <a:spcAft>
                <a:spcPts val="0"/>
              </a:spcAft>
              <a:buClr>
                <a:srgbClr val="FE3184"/>
              </a:buClr>
              <a:buSzPts val="1200"/>
              <a:buFont typeface="Arial"/>
              <a:buNone/>
            </a:pPr>
            <a:r>
              <a:t/>
            </a:r>
            <a:endParaRPr sz="1800">
              <a:solidFill>
                <a:srgbClr val="171B3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667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FE3184"/>
              </a:buClr>
              <a:buSzPts val="1200"/>
              <a:buFont typeface="Arial"/>
              <a:buNone/>
            </a:pPr>
            <a:r>
              <a:t/>
            </a:r>
            <a:endParaRPr sz="1800">
              <a:solidFill>
                <a:srgbClr val="171B3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3184"/>
              </a:buClr>
              <a:buSzPts val="1200"/>
              <a:buFont typeface="Avenir"/>
              <a:buChar char="●"/>
            </a:pPr>
            <a:r>
              <a:rPr lang="en-US" sz="1800">
                <a:solidFill>
                  <a:srgbClr val="171B3D"/>
                </a:solidFill>
                <a:latin typeface="Avenir"/>
                <a:ea typeface="Avenir"/>
                <a:cs typeface="Avenir"/>
                <a:sym typeface="Avenir"/>
              </a:rPr>
              <a:t>One of the world’s best known buildings predicts asset inefficiencies </a:t>
            </a:r>
            <a:r>
              <a:rPr b="1" lang="en-US" sz="1800">
                <a:solidFill>
                  <a:srgbClr val="171B3D"/>
                </a:solidFill>
                <a:latin typeface="Avenir"/>
                <a:ea typeface="Avenir"/>
                <a:cs typeface="Avenir"/>
                <a:sym typeface="Avenir"/>
              </a:rPr>
              <a:t>4 days in advance with 90% accuracy</a:t>
            </a:r>
            <a:r>
              <a:rPr lang="en-US" sz="1800">
                <a:solidFill>
                  <a:srgbClr val="171B3D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/>
          </a:p>
        </p:txBody>
      </p:sp>
      <p:sp>
        <p:nvSpPr>
          <p:cNvPr id="605" name="Google Shape;605;p32"/>
          <p:cNvSpPr txBox="1"/>
          <p:nvPr/>
        </p:nvSpPr>
        <p:spPr>
          <a:xfrm>
            <a:off x="537359" y="413056"/>
            <a:ext cx="3581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Customer Success</a:t>
            </a:r>
            <a:endParaRPr/>
          </a:p>
        </p:txBody>
      </p:sp>
      <p:sp>
        <p:nvSpPr>
          <p:cNvPr id="606" name="Google Shape;606;p32"/>
          <p:cNvSpPr/>
          <p:nvPr/>
        </p:nvSpPr>
        <p:spPr>
          <a:xfrm>
            <a:off x="0" y="518368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40008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21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2" name="Google Shape;612;p33"/>
          <p:cNvSpPr/>
          <p:nvPr/>
        </p:nvSpPr>
        <p:spPr>
          <a:xfrm>
            <a:off x="0" y="1293540"/>
            <a:ext cx="12192000" cy="5564459"/>
          </a:xfrm>
          <a:custGeom>
            <a:rect b="b" l="l" r="r" t="t"/>
            <a:pathLst>
              <a:path extrusionOk="0" h="346710" w="648335">
                <a:moveTo>
                  <a:pt x="0" y="4"/>
                </a:moveTo>
                <a:lnTo>
                  <a:pt x="647698" y="4"/>
                </a:lnTo>
                <a:lnTo>
                  <a:pt x="647698" y="346196"/>
                </a:lnTo>
                <a:lnTo>
                  <a:pt x="0" y="346196"/>
                </a:lnTo>
                <a:lnTo>
                  <a:pt x="0" y="4"/>
                </a:lnTo>
                <a:close/>
              </a:path>
            </a:pathLst>
          </a:custGeom>
          <a:solidFill>
            <a:srgbClr val="4A39A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3"/>
          <p:cNvSpPr txBox="1"/>
          <p:nvPr/>
        </p:nvSpPr>
        <p:spPr>
          <a:xfrm>
            <a:off x="570913" y="701541"/>
            <a:ext cx="97309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Company Overview</a:t>
            </a:r>
            <a:endParaRPr b="1" sz="2400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4" name="Google Shape;614;p33"/>
          <p:cNvSpPr txBox="1"/>
          <p:nvPr/>
        </p:nvSpPr>
        <p:spPr>
          <a:xfrm>
            <a:off x="570913" y="1616262"/>
            <a:ext cx="10949108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74650" marR="0" rtl="0" algn="l">
              <a:spcBef>
                <a:spcPts val="0"/>
              </a:spcBef>
              <a:spcAft>
                <a:spcPts val="0"/>
              </a:spcAft>
              <a:buClr>
                <a:srgbClr val="FF2F84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Global company - headquartered in New York City, with offices in India, Dubai &amp; Singapore</a:t>
            </a:r>
            <a:endParaRPr/>
          </a:p>
          <a:p>
            <a:pPr indent="-177800" lvl="0" marL="374650" marR="0" rtl="0" algn="l">
              <a:spcBef>
                <a:spcPts val="0"/>
              </a:spcBef>
              <a:spcAft>
                <a:spcPts val="0"/>
              </a:spcAft>
              <a:buClr>
                <a:srgbClr val="FF2F84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7800" lvl="0" marL="374650" marR="0" rtl="0" algn="l">
              <a:spcBef>
                <a:spcPts val="0"/>
              </a:spcBef>
              <a:spcAft>
                <a:spcPts val="0"/>
              </a:spcAft>
              <a:buClr>
                <a:srgbClr val="FF2F84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374650" marR="0" rtl="0" algn="l">
              <a:spcBef>
                <a:spcPts val="0"/>
              </a:spcBef>
              <a:spcAft>
                <a:spcPts val="0"/>
              </a:spcAft>
              <a:buClr>
                <a:srgbClr val="FF2F84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70+ headcount &amp; growing team</a:t>
            </a:r>
            <a:endParaRPr/>
          </a:p>
          <a:p>
            <a:pPr indent="-177800" lvl="0" marL="374650" marR="0" rtl="0" algn="l">
              <a:spcBef>
                <a:spcPts val="0"/>
              </a:spcBef>
              <a:spcAft>
                <a:spcPts val="0"/>
              </a:spcAft>
              <a:buClr>
                <a:srgbClr val="FF2F84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7800" lvl="0" marL="374650" marR="0" rtl="0" algn="l">
              <a:spcBef>
                <a:spcPts val="0"/>
              </a:spcBef>
              <a:spcAft>
                <a:spcPts val="0"/>
              </a:spcAft>
              <a:buClr>
                <a:srgbClr val="FF2F84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374650" marR="0" rtl="0" algn="l">
              <a:spcBef>
                <a:spcPts val="0"/>
              </a:spcBef>
              <a:spcAft>
                <a:spcPts val="0"/>
              </a:spcAft>
              <a:buClr>
                <a:srgbClr val="FF2F84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40+ million square feet managed across 350 buildings in the US, the Middle East, India &amp; Brazil</a:t>
            </a:r>
            <a:endParaRPr/>
          </a:p>
          <a:p>
            <a:pPr indent="-177800" lvl="0" marL="374650" marR="0" rtl="0" algn="l">
              <a:spcBef>
                <a:spcPts val="0"/>
              </a:spcBef>
              <a:spcAft>
                <a:spcPts val="0"/>
              </a:spcAft>
              <a:buClr>
                <a:srgbClr val="FF2F84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7800" lvl="0" marL="374650" marR="0" rtl="0" algn="l">
              <a:spcBef>
                <a:spcPts val="0"/>
              </a:spcBef>
              <a:spcAft>
                <a:spcPts val="0"/>
              </a:spcAft>
              <a:buClr>
                <a:srgbClr val="FF2F84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374650" marR="0" rtl="0" algn="l">
              <a:spcBef>
                <a:spcPts val="0"/>
              </a:spcBef>
              <a:spcAft>
                <a:spcPts val="0"/>
              </a:spcAft>
              <a:buClr>
                <a:srgbClr val="FF2F84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Working with prestigious buildings worldwide</a:t>
            </a:r>
            <a:endParaRPr/>
          </a:p>
          <a:p>
            <a:pPr indent="-177800" lvl="0" marL="374650" marR="0" rtl="0" algn="l">
              <a:spcBef>
                <a:spcPts val="0"/>
              </a:spcBef>
              <a:spcAft>
                <a:spcPts val="0"/>
              </a:spcAft>
              <a:buClr>
                <a:srgbClr val="FF2F84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374650" marR="0" rtl="0" algn="l">
              <a:spcBef>
                <a:spcPts val="0"/>
              </a:spcBef>
              <a:spcAft>
                <a:spcPts val="0"/>
              </a:spcAft>
              <a:buClr>
                <a:srgbClr val="FF2F84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Compelling value proposition – on track to add 15 million square feet in the US &amp; 10 million square feet in Brazil by March 2020</a:t>
            </a:r>
            <a:endParaRPr/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374650" marR="0" rtl="0" algn="l">
              <a:spcBef>
                <a:spcPts val="0"/>
              </a:spcBef>
              <a:spcAft>
                <a:spcPts val="0"/>
              </a:spcAft>
              <a:buClr>
                <a:srgbClr val="FF2F84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Investors include Accel Partners &amp; Tiger Global</a:t>
            </a:r>
            <a:endParaRPr/>
          </a:p>
        </p:txBody>
      </p:sp>
      <p:sp>
        <p:nvSpPr>
          <p:cNvPr id="615" name="Google Shape;615;p33"/>
          <p:cNvSpPr txBox="1"/>
          <p:nvPr/>
        </p:nvSpPr>
        <p:spPr>
          <a:xfrm>
            <a:off x="591695" y="404602"/>
            <a:ext cx="358107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About Facilio</a:t>
            </a:r>
            <a:endParaRPr/>
          </a:p>
        </p:txBody>
      </p:sp>
      <p:sp>
        <p:nvSpPr>
          <p:cNvPr id="616" name="Google Shape;616;p33"/>
          <p:cNvSpPr/>
          <p:nvPr/>
        </p:nvSpPr>
        <p:spPr>
          <a:xfrm>
            <a:off x="0" y="517608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40008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000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2" name="Google Shape;622;p34"/>
          <p:cNvSpPr/>
          <p:nvPr/>
        </p:nvSpPr>
        <p:spPr>
          <a:xfrm>
            <a:off x="7190508" y="955962"/>
            <a:ext cx="3047185" cy="2023427"/>
          </a:xfrm>
          <a:prstGeom prst="wedgeRectCallout">
            <a:avLst>
              <a:gd fmla="val -139" name="adj1"/>
              <a:gd fmla="val 65601" name="adj2"/>
            </a:avLst>
          </a:prstGeom>
          <a:solidFill>
            <a:srgbClr val="F2F2F2">
              <a:alpha val="37647"/>
            </a:srgbClr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4"/>
          <p:cNvSpPr/>
          <p:nvPr/>
        </p:nvSpPr>
        <p:spPr>
          <a:xfrm>
            <a:off x="8921067" y="3801217"/>
            <a:ext cx="2735172" cy="2672319"/>
          </a:xfrm>
          <a:custGeom>
            <a:rect b="b" l="l" r="r" t="t"/>
            <a:pathLst>
              <a:path extrusionOk="0" h="346710" w="648335">
                <a:moveTo>
                  <a:pt x="0" y="4"/>
                </a:moveTo>
                <a:lnTo>
                  <a:pt x="647698" y="4"/>
                </a:lnTo>
                <a:lnTo>
                  <a:pt x="647698" y="346196"/>
                </a:lnTo>
                <a:lnTo>
                  <a:pt x="0" y="346196"/>
                </a:lnTo>
                <a:lnTo>
                  <a:pt x="0" y="4"/>
                </a:lnTo>
                <a:close/>
              </a:path>
            </a:pathLst>
          </a:custGeom>
          <a:solidFill>
            <a:srgbClr val="4A39A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4"/>
          <p:cNvSpPr/>
          <p:nvPr/>
        </p:nvSpPr>
        <p:spPr>
          <a:xfrm>
            <a:off x="9589549" y="3181707"/>
            <a:ext cx="864447" cy="462280"/>
          </a:xfrm>
          <a:custGeom>
            <a:rect b="b" l="l" r="r" t="t"/>
            <a:pathLst>
              <a:path extrusionOk="0" h="346710" w="648335">
                <a:moveTo>
                  <a:pt x="0" y="4"/>
                </a:moveTo>
                <a:lnTo>
                  <a:pt x="647698" y="4"/>
                </a:lnTo>
                <a:lnTo>
                  <a:pt x="647698" y="346196"/>
                </a:lnTo>
                <a:lnTo>
                  <a:pt x="0" y="346196"/>
                </a:lnTo>
                <a:lnTo>
                  <a:pt x="0" y="4"/>
                </a:lnTo>
                <a:close/>
              </a:path>
            </a:pathLst>
          </a:custGeom>
          <a:solidFill>
            <a:srgbClr val="4A39A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4"/>
          <p:cNvSpPr/>
          <p:nvPr/>
        </p:nvSpPr>
        <p:spPr>
          <a:xfrm>
            <a:off x="1441249" y="3441669"/>
            <a:ext cx="804499" cy="45719"/>
          </a:xfrm>
          <a:custGeom>
            <a:rect b="b" l="l" r="r" t="t"/>
            <a:pathLst>
              <a:path extrusionOk="0" h="120000" w="296544">
                <a:moveTo>
                  <a:pt x="0" y="0"/>
                </a:moveTo>
                <a:lnTo>
                  <a:pt x="296504" y="0"/>
                </a:lnTo>
              </a:path>
            </a:pathLst>
          </a:custGeom>
          <a:noFill/>
          <a:ln cap="flat" cmpd="sng" w="29150">
            <a:solidFill>
              <a:srgbClr val="0417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4"/>
          <p:cNvSpPr/>
          <p:nvPr/>
        </p:nvSpPr>
        <p:spPr>
          <a:xfrm>
            <a:off x="2700199" y="3441670"/>
            <a:ext cx="8956040" cy="0"/>
          </a:xfrm>
          <a:custGeom>
            <a:rect b="b" l="l" r="r" t="t"/>
            <a:pathLst>
              <a:path extrusionOk="0" h="120000" w="6717030">
                <a:moveTo>
                  <a:pt x="0" y="0"/>
                </a:moveTo>
                <a:lnTo>
                  <a:pt x="6716943" y="0"/>
                </a:lnTo>
              </a:path>
            </a:pathLst>
          </a:custGeom>
          <a:noFill/>
          <a:ln cap="flat" cmpd="sng" w="29150">
            <a:solidFill>
              <a:srgbClr val="4A39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7" name="Google Shape;627;p34"/>
          <p:cNvGrpSpPr/>
          <p:nvPr/>
        </p:nvGrpSpPr>
        <p:grpSpPr>
          <a:xfrm>
            <a:off x="771536" y="3086876"/>
            <a:ext cx="669712" cy="669712"/>
            <a:chOff x="226729" y="2310124"/>
            <a:chExt cx="502284" cy="502284"/>
          </a:xfrm>
        </p:grpSpPr>
        <p:sp>
          <p:nvSpPr>
            <p:cNvPr id="628" name="Google Shape;628;p34"/>
            <p:cNvSpPr/>
            <p:nvPr/>
          </p:nvSpPr>
          <p:spPr>
            <a:xfrm>
              <a:off x="226729" y="2310124"/>
              <a:ext cx="502284" cy="502284"/>
            </a:xfrm>
            <a:custGeom>
              <a:rect b="b" l="l" r="r" t="t"/>
              <a:pathLst>
                <a:path extrusionOk="0" h="502285" w="502284">
                  <a:moveTo>
                    <a:pt x="251100" y="502199"/>
                  </a:moveTo>
                  <a:lnTo>
                    <a:pt x="205964" y="498153"/>
                  </a:lnTo>
                  <a:lnTo>
                    <a:pt x="163483" y="486489"/>
                  </a:lnTo>
                  <a:lnTo>
                    <a:pt x="124364" y="467915"/>
                  </a:lnTo>
                  <a:lnTo>
                    <a:pt x="89319" y="443142"/>
                  </a:lnTo>
                  <a:lnTo>
                    <a:pt x="59055" y="412878"/>
                  </a:lnTo>
                  <a:lnTo>
                    <a:pt x="34282" y="377832"/>
                  </a:lnTo>
                  <a:lnTo>
                    <a:pt x="15709" y="338714"/>
                  </a:lnTo>
                  <a:lnTo>
                    <a:pt x="4045" y="296233"/>
                  </a:lnTo>
                  <a:lnTo>
                    <a:pt x="0" y="251099"/>
                  </a:lnTo>
                  <a:lnTo>
                    <a:pt x="4045" y="205963"/>
                  </a:lnTo>
                  <a:lnTo>
                    <a:pt x="15709" y="163482"/>
                  </a:lnTo>
                  <a:lnTo>
                    <a:pt x="34282" y="124364"/>
                  </a:lnTo>
                  <a:lnTo>
                    <a:pt x="59055" y="89318"/>
                  </a:lnTo>
                  <a:lnTo>
                    <a:pt x="89319" y="59055"/>
                  </a:lnTo>
                  <a:lnTo>
                    <a:pt x="124364" y="34282"/>
                  </a:lnTo>
                  <a:lnTo>
                    <a:pt x="163483" y="15709"/>
                  </a:lnTo>
                  <a:lnTo>
                    <a:pt x="205964" y="4045"/>
                  </a:lnTo>
                  <a:lnTo>
                    <a:pt x="251100" y="0"/>
                  </a:lnTo>
                  <a:lnTo>
                    <a:pt x="300315" y="4869"/>
                  </a:lnTo>
                  <a:lnTo>
                    <a:pt x="347190" y="19113"/>
                  </a:lnTo>
                  <a:lnTo>
                    <a:pt x="390408" y="42187"/>
                  </a:lnTo>
                  <a:lnTo>
                    <a:pt x="428652" y="73544"/>
                  </a:lnTo>
                  <a:lnTo>
                    <a:pt x="460011" y="111788"/>
                  </a:lnTo>
                  <a:lnTo>
                    <a:pt x="483085" y="155005"/>
                  </a:lnTo>
                  <a:lnTo>
                    <a:pt x="497330" y="201881"/>
                  </a:lnTo>
                  <a:lnTo>
                    <a:pt x="502200" y="251099"/>
                  </a:lnTo>
                  <a:lnTo>
                    <a:pt x="498154" y="296233"/>
                  </a:lnTo>
                  <a:lnTo>
                    <a:pt x="486490" y="338714"/>
                  </a:lnTo>
                  <a:lnTo>
                    <a:pt x="467917" y="377832"/>
                  </a:lnTo>
                  <a:lnTo>
                    <a:pt x="443144" y="412878"/>
                  </a:lnTo>
                  <a:lnTo>
                    <a:pt x="412880" y="443142"/>
                  </a:lnTo>
                  <a:lnTo>
                    <a:pt x="377834" y="467915"/>
                  </a:lnTo>
                  <a:lnTo>
                    <a:pt x="338716" y="486489"/>
                  </a:lnTo>
                  <a:lnTo>
                    <a:pt x="296235" y="498153"/>
                  </a:lnTo>
                  <a:lnTo>
                    <a:pt x="251100" y="502199"/>
                  </a:lnTo>
                  <a:close/>
                </a:path>
              </a:pathLst>
            </a:custGeom>
            <a:solidFill>
              <a:srgbClr val="4A39A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393444" y="2480847"/>
              <a:ext cx="183892" cy="16109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0" name="Google Shape;630;p34"/>
          <p:cNvSpPr/>
          <p:nvPr/>
        </p:nvSpPr>
        <p:spPr>
          <a:xfrm>
            <a:off x="4392636" y="3190591"/>
            <a:ext cx="864447" cy="462280"/>
          </a:xfrm>
          <a:custGeom>
            <a:rect b="b" l="l" r="r" t="t"/>
            <a:pathLst>
              <a:path extrusionOk="0" h="346710" w="648335">
                <a:moveTo>
                  <a:pt x="24" y="4"/>
                </a:moveTo>
                <a:lnTo>
                  <a:pt x="647723" y="4"/>
                </a:lnTo>
                <a:lnTo>
                  <a:pt x="647723" y="346196"/>
                </a:lnTo>
                <a:lnTo>
                  <a:pt x="24" y="346196"/>
                </a:lnTo>
                <a:lnTo>
                  <a:pt x="24" y="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4A39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4"/>
          <p:cNvSpPr txBox="1"/>
          <p:nvPr/>
        </p:nvSpPr>
        <p:spPr>
          <a:xfrm>
            <a:off x="4392631" y="3300173"/>
            <a:ext cx="864449" cy="227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noAutofit/>
          </a:bodyPr>
          <a:lstStyle/>
          <a:p>
            <a:pPr indent="0" lvl="0" marL="1693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04176D"/>
                </a:solidFill>
                <a:latin typeface="Avenir"/>
                <a:ea typeface="Avenir"/>
                <a:cs typeface="Avenir"/>
                <a:sym typeface="Avenir"/>
              </a:rPr>
              <a:t>2018</a:t>
            </a:r>
            <a:endParaRPr sz="1333">
              <a:solidFill>
                <a:srgbClr val="04176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632" name="Google Shape;632;p34"/>
          <p:cNvGrpSpPr/>
          <p:nvPr/>
        </p:nvGrpSpPr>
        <p:grpSpPr>
          <a:xfrm>
            <a:off x="2455224" y="3673184"/>
            <a:ext cx="42333" cy="365399"/>
            <a:chOff x="1333707" y="2749269"/>
            <a:chExt cx="31750" cy="274049"/>
          </a:xfrm>
        </p:grpSpPr>
        <p:sp>
          <p:nvSpPr>
            <p:cNvPr id="633" name="Google Shape;633;p34"/>
            <p:cNvSpPr/>
            <p:nvPr/>
          </p:nvSpPr>
          <p:spPr>
            <a:xfrm>
              <a:off x="1349374" y="2749269"/>
              <a:ext cx="0" cy="242570"/>
            </a:xfrm>
            <a:custGeom>
              <a:rect b="b" l="l" r="r" t="t"/>
              <a:pathLst>
                <a:path extrusionOk="0" h="242569" w="120000">
                  <a:moveTo>
                    <a:pt x="0" y="0"/>
                  </a:moveTo>
                  <a:lnTo>
                    <a:pt x="0" y="242299"/>
                  </a:lnTo>
                </a:path>
              </a:pathLst>
            </a:custGeom>
            <a:solidFill>
              <a:srgbClr val="04176D"/>
            </a:solidFill>
            <a:ln cap="flat" cmpd="sng" w="9525">
              <a:solidFill>
                <a:srgbClr val="0417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1333707" y="2991568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24319" y="31324"/>
                  </a:moveTo>
                  <a:lnTo>
                    <a:pt x="7014" y="31324"/>
                  </a:lnTo>
                  <a:lnTo>
                    <a:pt x="0" y="24324"/>
                  </a:lnTo>
                  <a:lnTo>
                    <a:pt x="0" y="6999"/>
                  </a:lnTo>
                  <a:lnTo>
                    <a:pt x="7014" y="0"/>
                  </a:lnTo>
                  <a:lnTo>
                    <a:pt x="24319" y="0"/>
                  </a:lnTo>
                  <a:lnTo>
                    <a:pt x="31337" y="6999"/>
                  </a:lnTo>
                  <a:lnTo>
                    <a:pt x="31337" y="24324"/>
                  </a:lnTo>
                  <a:close/>
                </a:path>
              </a:pathLst>
            </a:custGeom>
            <a:solidFill>
              <a:srgbClr val="04176D"/>
            </a:solidFill>
            <a:ln cap="flat" cmpd="sng" w="9525">
              <a:solidFill>
                <a:srgbClr val="0417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1333707" y="2991568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5667" y="31324"/>
                  </a:moveTo>
                  <a:lnTo>
                    <a:pt x="7014" y="31324"/>
                  </a:lnTo>
                  <a:lnTo>
                    <a:pt x="0" y="24324"/>
                  </a:lnTo>
                  <a:lnTo>
                    <a:pt x="0" y="15674"/>
                  </a:lnTo>
                  <a:lnTo>
                    <a:pt x="0" y="6999"/>
                  </a:lnTo>
                  <a:lnTo>
                    <a:pt x="7014" y="0"/>
                  </a:lnTo>
                  <a:lnTo>
                    <a:pt x="15667" y="0"/>
                  </a:lnTo>
                  <a:lnTo>
                    <a:pt x="24319" y="0"/>
                  </a:lnTo>
                  <a:lnTo>
                    <a:pt x="31337" y="6999"/>
                  </a:lnTo>
                  <a:lnTo>
                    <a:pt x="31337" y="15674"/>
                  </a:lnTo>
                  <a:lnTo>
                    <a:pt x="31337" y="24324"/>
                  </a:lnTo>
                  <a:lnTo>
                    <a:pt x="24319" y="31324"/>
                  </a:lnTo>
                  <a:lnTo>
                    <a:pt x="15667" y="31324"/>
                  </a:lnTo>
                  <a:close/>
                </a:path>
              </a:pathLst>
            </a:custGeom>
            <a:solidFill>
              <a:srgbClr val="4A39A4"/>
            </a:solidFill>
            <a:ln cap="flat" cmpd="sng" w="9525">
              <a:solidFill>
                <a:srgbClr val="4A39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6" name="Google Shape;636;p34"/>
          <p:cNvGrpSpPr/>
          <p:nvPr/>
        </p:nvGrpSpPr>
        <p:grpSpPr>
          <a:xfrm>
            <a:off x="7264821" y="3623783"/>
            <a:ext cx="42333" cy="365400"/>
            <a:chOff x="4293691" y="2743694"/>
            <a:chExt cx="31750" cy="274050"/>
          </a:xfrm>
        </p:grpSpPr>
        <p:sp>
          <p:nvSpPr>
            <p:cNvPr id="637" name="Google Shape;637;p34"/>
            <p:cNvSpPr/>
            <p:nvPr/>
          </p:nvSpPr>
          <p:spPr>
            <a:xfrm>
              <a:off x="4309366" y="2743694"/>
              <a:ext cx="0" cy="242570"/>
            </a:xfrm>
            <a:custGeom>
              <a:rect b="b" l="l" r="r" t="t"/>
              <a:pathLst>
                <a:path extrusionOk="0" h="242569" w="120000">
                  <a:moveTo>
                    <a:pt x="0" y="0"/>
                  </a:moveTo>
                  <a:lnTo>
                    <a:pt x="0" y="242299"/>
                  </a:lnTo>
                </a:path>
              </a:pathLst>
            </a:custGeom>
            <a:solidFill>
              <a:srgbClr val="04176D"/>
            </a:solidFill>
            <a:ln cap="flat" cmpd="sng" w="9525">
              <a:solidFill>
                <a:srgbClr val="0417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4293691" y="2985994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24324" y="31324"/>
                  </a:moveTo>
                  <a:lnTo>
                    <a:pt x="7024" y="31324"/>
                  </a:lnTo>
                  <a:lnTo>
                    <a:pt x="0" y="24324"/>
                  </a:lnTo>
                  <a:lnTo>
                    <a:pt x="0" y="6999"/>
                  </a:lnTo>
                  <a:lnTo>
                    <a:pt x="7024" y="0"/>
                  </a:lnTo>
                  <a:lnTo>
                    <a:pt x="24324" y="0"/>
                  </a:lnTo>
                  <a:lnTo>
                    <a:pt x="31349" y="6999"/>
                  </a:lnTo>
                  <a:lnTo>
                    <a:pt x="31349" y="24324"/>
                  </a:lnTo>
                  <a:close/>
                </a:path>
              </a:pathLst>
            </a:custGeom>
            <a:solidFill>
              <a:srgbClr val="04176D"/>
            </a:solidFill>
            <a:ln cap="flat" cmpd="sng" w="9525">
              <a:solidFill>
                <a:srgbClr val="0417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4293691" y="2985994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5674" y="31324"/>
                  </a:moveTo>
                  <a:lnTo>
                    <a:pt x="7024" y="31324"/>
                  </a:lnTo>
                  <a:lnTo>
                    <a:pt x="0" y="24324"/>
                  </a:lnTo>
                  <a:lnTo>
                    <a:pt x="0" y="15674"/>
                  </a:lnTo>
                  <a:lnTo>
                    <a:pt x="0" y="6999"/>
                  </a:lnTo>
                  <a:lnTo>
                    <a:pt x="7024" y="0"/>
                  </a:lnTo>
                  <a:lnTo>
                    <a:pt x="15674" y="0"/>
                  </a:lnTo>
                  <a:lnTo>
                    <a:pt x="24324" y="0"/>
                  </a:lnTo>
                  <a:lnTo>
                    <a:pt x="31349" y="6999"/>
                  </a:lnTo>
                  <a:lnTo>
                    <a:pt x="31349" y="15674"/>
                  </a:lnTo>
                  <a:lnTo>
                    <a:pt x="31349" y="24324"/>
                  </a:lnTo>
                  <a:lnTo>
                    <a:pt x="24324" y="31324"/>
                  </a:lnTo>
                  <a:lnTo>
                    <a:pt x="15674" y="31324"/>
                  </a:lnTo>
                  <a:close/>
                </a:path>
              </a:pathLst>
            </a:custGeom>
            <a:solidFill>
              <a:srgbClr val="04176D"/>
            </a:solidFill>
            <a:ln cap="flat" cmpd="sng" w="9525">
              <a:solidFill>
                <a:srgbClr val="0417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0" name="Google Shape;640;p34"/>
          <p:cNvSpPr txBox="1"/>
          <p:nvPr/>
        </p:nvSpPr>
        <p:spPr>
          <a:xfrm>
            <a:off x="9589549" y="3302934"/>
            <a:ext cx="864447" cy="222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noAutofit/>
          </a:bodyPr>
          <a:lstStyle/>
          <a:p>
            <a:pPr indent="0" lvl="0" marL="1693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2020</a:t>
            </a:r>
            <a:endParaRPr sz="1333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1" name="Google Shape;641;p34"/>
          <p:cNvSpPr/>
          <p:nvPr/>
        </p:nvSpPr>
        <p:spPr>
          <a:xfrm>
            <a:off x="6874931" y="3181707"/>
            <a:ext cx="864447" cy="462280"/>
          </a:xfrm>
          <a:custGeom>
            <a:rect b="b" l="l" r="r" t="t"/>
            <a:pathLst>
              <a:path extrusionOk="0" h="346710" w="648335">
                <a:moveTo>
                  <a:pt x="24" y="4"/>
                </a:moveTo>
                <a:lnTo>
                  <a:pt x="647723" y="4"/>
                </a:lnTo>
                <a:lnTo>
                  <a:pt x="647723" y="346196"/>
                </a:lnTo>
                <a:lnTo>
                  <a:pt x="24" y="346196"/>
                </a:lnTo>
                <a:lnTo>
                  <a:pt x="24" y="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4A39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4"/>
          <p:cNvSpPr/>
          <p:nvPr/>
        </p:nvSpPr>
        <p:spPr>
          <a:xfrm>
            <a:off x="6874929" y="3181707"/>
            <a:ext cx="864447" cy="462280"/>
          </a:xfrm>
          <a:custGeom>
            <a:rect b="b" l="l" r="r" t="t"/>
            <a:pathLst>
              <a:path extrusionOk="0" h="346710" w="648335">
                <a:moveTo>
                  <a:pt x="24" y="4"/>
                </a:moveTo>
                <a:lnTo>
                  <a:pt x="647723" y="4"/>
                </a:lnTo>
                <a:lnTo>
                  <a:pt x="647723" y="346196"/>
                </a:lnTo>
                <a:lnTo>
                  <a:pt x="24" y="346196"/>
                </a:lnTo>
                <a:lnTo>
                  <a:pt x="24" y="4"/>
                </a:lnTo>
                <a:close/>
              </a:path>
            </a:pathLst>
          </a:custGeom>
          <a:noFill/>
          <a:ln cap="flat" cmpd="sng" w="9525">
            <a:solidFill>
              <a:srgbClr val="0417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4"/>
          <p:cNvSpPr/>
          <p:nvPr/>
        </p:nvSpPr>
        <p:spPr>
          <a:xfrm>
            <a:off x="2043888" y="3181707"/>
            <a:ext cx="864447" cy="462280"/>
          </a:xfrm>
          <a:custGeom>
            <a:rect b="b" l="l" r="r" t="t"/>
            <a:pathLst>
              <a:path extrusionOk="0" h="346710" w="648335">
                <a:moveTo>
                  <a:pt x="24" y="4"/>
                </a:moveTo>
                <a:lnTo>
                  <a:pt x="647723" y="4"/>
                </a:lnTo>
                <a:lnTo>
                  <a:pt x="647723" y="346196"/>
                </a:lnTo>
                <a:lnTo>
                  <a:pt x="24" y="346196"/>
                </a:lnTo>
                <a:lnTo>
                  <a:pt x="24" y="4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4A39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4"/>
          <p:cNvSpPr txBox="1"/>
          <p:nvPr/>
        </p:nvSpPr>
        <p:spPr>
          <a:xfrm>
            <a:off x="2043886" y="3298827"/>
            <a:ext cx="864449" cy="230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noAutofit/>
          </a:bodyPr>
          <a:lstStyle/>
          <a:p>
            <a:pPr indent="0" lvl="0" marL="1693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04176D"/>
                </a:solidFill>
                <a:latin typeface="Avenir"/>
                <a:ea typeface="Avenir"/>
                <a:cs typeface="Avenir"/>
                <a:sym typeface="Avenir"/>
              </a:rPr>
              <a:t>2017</a:t>
            </a:r>
            <a:endParaRPr sz="1333">
              <a:solidFill>
                <a:srgbClr val="04176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5" name="Google Shape;645;p34"/>
          <p:cNvSpPr txBox="1"/>
          <p:nvPr/>
        </p:nvSpPr>
        <p:spPr>
          <a:xfrm>
            <a:off x="6874928" y="3302934"/>
            <a:ext cx="864448" cy="222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noAutofit/>
          </a:bodyPr>
          <a:lstStyle/>
          <a:p>
            <a:pPr indent="0" lvl="0" marL="1693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04176D"/>
                </a:solidFill>
                <a:latin typeface="Avenir"/>
                <a:ea typeface="Avenir"/>
                <a:cs typeface="Avenir"/>
                <a:sym typeface="Avenir"/>
              </a:rPr>
              <a:t>2019</a:t>
            </a:r>
            <a:endParaRPr sz="1333">
              <a:solidFill>
                <a:srgbClr val="04176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646" name="Google Shape;646;p34"/>
          <p:cNvGrpSpPr/>
          <p:nvPr/>
        </p:nvGrpSpPr>
        <p:grpSpPr>
          <a:xfrm rot="10800000">
            <a:off x="4823676" y="2811754"/>
            <a:ext cx="42333" cy="365399"/>
            <a:chOff x="1333707" y="2749269"/>
            <a:chExt cx="31750" cy="274049"/>
          </a:xfrm>
        </p:grpSpPr>
        <p:sp>
          <p:nvSpPr>
            <p:cNvPr id="647" name="Google Shape;647;p34"/>
            <p:cNvSpPr/>
            <p:nvPr/>
          </p:nvSpPr>
          <p:spPr>
            <a:xfrm>
              <a:off x="1349374" y="2749269"/>
              <a:ext cx="0" cy="242570"/>
            </a:xfrm>
            <a:custGeom>
              <a:rect b="b" l="l" r="r" t="t"/>
              <a:pathLst>
                <a:path extrusionOk="0" h="242569" w="120000">
                  <a:moveTo>
                    <a:pt x="0" y="0"/>
                  </a:moveTo>
                  <a:lnTo>
                    <a:pt x="0" y="242299"/>
                  </a:lnTo>
                </a:path>
              </a:pathLst>
            </a:custGeom>
            <a:solidFill>
              <a:srgbClr val="04176D"/>
            </a:solidFill>
            <a:ln cap="flat" cmpd="sng" w="9525">
              <a:solidFill>
                <a:srgbClr val="0417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1333707" y="2991568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24319" y="31324"/>
                  </a:moveTo>
                  <a:lnTo>
                    <a:pt x="7014" y="31324"/>
                  </a:lnTo>
                  <a:lnTo>
                    <a:pt x="0" y="24324"/>
                  </a:lnTo>
                  <a:lnTo>
                    <a:pt x="0" y="6999"/>
                  </a:lnTo>
                  <a:lnTo>
                    <a:pt x="7014" y="0"/>
                  </a:lnTo>
                  <a:lnTo>
                    <a:pt x="24319" y="0"/>
                  </a:lnTo>
                  <a:lnTo>
                    <a:pt x="31337" y="6999"/>
                  </a:lnTo>
                  <a:lnTo>
                    <a:pt x="31337" y="24324"/>
                  </a:lnTo>
                  <a:close/>
                </a:path>
              </a:pathLst>
            </a:custGeom>
            <a:solidFill>
              <a:srgbClr val="04176D"/>
            </a:solidFill>
            <a:ln cap="flat" cmpd="sng" w="9525">
              <a:solidFill>
                <a:srgbClr val="0417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1333707" y="2991568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5667" y="31324"/>
                  </a:moveTo>
                  <a:lnTo>
                    <a:pt x="7014" y="31324"/>
                  </a:lnTo>
                  <a:lnTo>
                    <a:pt x="0" y="24324"/>
                  </a:lnTo>
                  <a:lnTo>
                    <a:pt x="0" y="15674"/>
                  </a:lnTo>
                  <a:lnTo>
                    <a:pt x="0" y="6999"/>
                  </a:lnTo>
                  <a:lnTo>
                    <a:pt x="7014" y="0"/>
                  </a:lnTo>
                  <a:lnTo>
                    <a:pt x="15667" y="0"/>
                  </a:lnTo>
                  <a:lnTo>
                    <a:pt x="24319" y="0"/>
                  </a:lnTo>
                  <a:lnTo>
                    <a:pt x="31337" y="6999"/>
                  </a:lnTo>
                  <a:lnTo>
                    <a:pt x="31337" y="15674"/>
                  </a:lnTo>
                  <a:lnTo>
                    <a:pt x="31337" y="24324"/>
                  </a:lnTo>
                  <a:lnTo>
                    <a:pt x="24319" y="31324"/>
                  </a:lnTo>
                  <a:lnTo>
                    <a:pt x="15667" y="31324"/>
                  </a:lnTo>
                  <a:close/>
                </a:path>
              </a:pathLst>
            </a:custGeom>
            <a:solidFill>
              <a:srgbClr val="04176D"/>
            </a:solidFill>
            <a:ln cap="flat" cmpd="sng" w="9525">
              <a:solidFill>
                <a:srgbClr val="0417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0" name="Google Shape;650;p34"/>
          <p:cNvSpPr txBox="1"/>
          <p:nvPr/>
        </p:nvSpPr>
        <p:spPr>
          <a:xfrm>
            <a:off x="1335394" y="4162972"/>
            <a:ext cx="25927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IoT for Buildings</a:t>
            </a:r>
            <a:endParaRPr/>
          </a:p>
        </p:txBody>
      </p:sp>
      <p:sp>
        <p:nvSpPr>
          <p:cNvPr id="651" name="Google Shape;651;p34"/>
          <p:cNvSpPr txBox="1"/>
          <p:nvPr/>
        </p:nvSpPr>
        <p:spPr>
          <a:xfrm>
            <a:off x="1335394" y="4560717"/>
            <a:ext cx="2853834" cy="204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2D2367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Industry gap: no solutions that were designed for building ops.</a:t>
            </a:r>
            <a:endParaRPr/>
          </a:p>
          <a:p>
            <a:pPr indent="-1714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2D2367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Incorporated after validating gap.</a:t>
            </a:r>
            <a:endParaRPr/>
          </a:p>
          <a:p>
            <a:pPr indent="-1714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2D2367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Raised seed capital from Silicon Valley investor (Accel).</a:t>
            </a:r>
            <a:endParaRPr/>
          </a:p>
          <a:p>
            <a:pPr indent="-1714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2D2367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Built a team of IoT experts, top SaaS leaders (ex-Zoho veterans). </a:t>
            </a:r>
            <a:endParaRPr/>
          </a:p>
          <a:p>
            <a:pPr indent="-952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2D23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952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2D23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2" name="Google Shape;652;p34"/>
          <p:cNvSpPr txBox="1"/>
          <p:nvPr/>
        </p:nvSpPr>
        <p:spPr>
          <a:xfrm>
            <a:off x="3668255" y="1042301"/>
            <a:ext cx="25927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Successful Pilots</a:t>
            </a:r>
            <a:endParaRPr/>
          </a:p>
        </p:txBody>
      </p:sp>
      <p:sp>
        <p:nvSpPr>
          <p:cNvPr id="653" name="Google Shape;653;p34"/>
          <p:cNvSpPr txBox="1"/>
          <p:nvPr/>
        </p:nvSpPr>
        <p:spPr>
          <a:xfrm>
            <a:off x="3668255" y="1407609"/>
            <a:ext cx="2546649" cy="1609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2D2367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Built the Facilio IoT Platform.</a:t>
            </a:r>
            <a:endParaRPr/>
          </a:p>
          <a:p>
            <a:pPr indent="-1714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2D2367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Developed strong partner ecosystem.</a:t>
            </a:r>
            <a:endParaRPr/>
          </a:p>
          <a:p>
            <a:pPr indent="-1714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2D2367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Deployment with major Middle East, South American, and Asian players.</a:t>
            </a:r>
            <a:endParaRPr/>
          </a:p>
          <a:p>
            <a:pPr indent="-952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2D23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4" name="Google Shape;654;p34"/>
          <p:cNvSpPr txBox="1"/>
          <p:nvPr/>
        </p:nvSpPr>
        <p:spPr>
          <a:xfrm>
            <a:off x="6003230" y="4162972"/>
            <a:ext cx="259275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Customer Success &amp; Expansion</a:t>
            </a:r>
            <a:endParaRPr/>
          </a:p>
        </p:txBody>
      </p:sp>
      <p:sp>
        <p:nvSpPr>
          <p:cNvPr id="655" name="Google Shape;655;p34"/>
          <p:cNvSpPr txBox="1"/>
          <p:nvPr/>
        </p:nvSpPr>
        <p:spPr>
          <a:xfrm>
            <a:off x="6003230" y="4768537"/>
            <a:ext cx="2677064" cy="139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2D2367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Full-filled long term deployments large Govt. projects and leading real estate players</a:t>
            </a:r>
            <a:endParaRPr/>
          </a:p>
          <a:p>
            <a:pPr indent="-1714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2D2367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Regional offices in US and Singapore</a:t>
            </a:r>
            <a:endParaRPr/>
          </a:p>
        </p:txBody>
      </p:sp>
      <p:sp>
        <p:nvSpPr>
          <p:cNvPr id="656" name="Google Shape;656;p34"/>
          <p:cNvSpPr txBox="1"/>
          <p:nvPr/>
        </p:nvSpPr>
        <p:spPr>
          <a:xfrm>
            <a:off x="9063485" y="4162972"/>
            <a:ext cx="25927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Accelerated Impact</a:t>
            </a:r>
            <a:endParaRPr/>
          </a:p>
        </p:txBody>
      </p:sp>
      <p:sp>
        <p:nvSpPr>
          <p:cNvPr id="657" name="Google Shape;657;p34"/>
          <p:cNvSpPr txBox="1"/>
          <p:nvPr/>
        </p:nvSpPr>
        <p:spPr>
          <a:xfrm>
            <a:off x="9077721" y="4529544"/>
            <a:ext cx="2407652" cy="1827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Launched BuildingOps Cloud and expanded deployments with US RE companies </a:t>
            </a:r>
            <a:endParaRPr/>
          </a:p>
          <a:p>
            <a:pPr indent="-1714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Rapid expansion in US market a/c verticals (class-A office &amp; healthcare facilities)</a:t>
            </a:r>
            <a:endParaRPr/>
          </a:p>
          <a:p>
            <a:pPr indent="-95250" lvl="0" marL="17145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8" name="Google Shape;658;p34"/>
          <p:cNvSpPr txBox="1"/>
          <p:nvPr/>
        </p:nvSpPr>
        <p:spPr>
          <a:xfrm>
            <a:off x="512628" y="730775"/>
            <a:ext cx="23957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Our Journey</a:t>
            </a:r>
            <a:endParaRPr b="1" sz="2400">
              <a:solidFill>
                <a:srgbClr val="40008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59" name="Google Shape;659;p34"/>
          <p:cNvCxnSpPr/>
          <p:nvPr/>
        </p:nvCxnSpPr>
        <p:spPr>
          <a:xfrm>
            <a:off x="7429500" y="2524991"/>
            <a:ext cx="2608118" cy="0"/>
          </a:xfrm>
          <a:prstGeom prst="straightConnector1">
            <a:avLst/>
          </a:prstGeom>
          <a:noFill/>
          <a:ln cap="flat" cmpd="sng" w="15875">
            <a:solidFill>
              <a:srgbClr val="D8D8D8">
                <a:alpha val="44705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60" name="Google Shape;660;p34"/>
          <p:cNvCxnSpPr/>
          <p:nvPr/>
        </p:nvCxnSpPr>
        <p:spPr>
          <a:xfrm>
            <a:off x="7429500" y="2059132"/>
            <a:ext cx="2608118" cy="0"/>
          </a:xfrm>
          <a:prstGeom prst="straightConnector1">
            <a:avLst/>
          </a:prstGeom>
          <a:noFill/>
          <a:ln cap="flat" cmpd="sng" w="15875">
            <a:solidFill>
              <a:srgbClr val="D8D8D8">
                <a:alpha val="44705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61" name="Google Shape;661;p34"/>
          <p:cNvCxnSpPr/>
          <p:nvPr/>
        </p:nvCxnSpPr>
        <p:spPr>
          <a:xfrm>
            <a:off x="7429500" y="1593272"/>
            <a:ext cx="2608118" cy="0"/>
          </a:xfrm>
          <a:prstGeom prst="straightConnector1">
            <a:avLst/>
          </a:prstGeom>
          <a:noFill/>
          <a:ln cap="flat" cmpd="sng" w="15875">
            <a:solidFill>
              <a:srgbClr val="D8D8D8">
                <a:alpha val="44705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62" name="Google Shape;662;p34"/>
          <p:cNvSpPr txBox="1"/>
          <p:nvPr/>
        </p:nvSpPr>
        <p:spPr>
          <a:xfrm>
            <a:off x="9695834" y="2347108"/>
            <a:ext cx="456394" cy="170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noAutofit/>
          </a:bodyPr>
          <a:lstStyle/>
          <a:p>
            <a:pPr indent="0" lvl="0" marL="1693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64646"/>
                </a:solidFill>
                <a:latin typeface="Avenir"/>
                <a:ea typeface="Avenir"/>
                <a:cs typeface="Avenir"/>
                <a:sym typeface="Avenir"/>
              </a:rPr>
              <a:t>20m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3" name="Google Shape;663;p34"/>
          <p:cNvSpPr txBox="1"/>
          <p:nvPr/>
        </p:nvSpPr>
        <p:spPr>
          <a:xfrm>
            <a:off x="9695834" y="1410727"/>
            <a:ext cx="371687" cy="170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noAutofit/>
          </a:bodyPr>
          <a:lstStyle/>
          <a:p>
            <a:pPr indent="0" lvl="0" marL="1693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64646"/>
                </a:solidFill>
                <a:latin typeface="Avenir"/>
                <a:ea typeface="Avenir"/>
                <a:cs typeface="Avenir"/>
                <a:sym typeface="Avenir"/>
              </a:rPr>
              <a:t>150m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4" name="Google Shape;664;p34"/>
          <p:cNvSpPr txBox="1"/>
          <p:nvPr/>
        </p:nvSpPr>
        <p:spPr>
          <a:xfrm>
            <a:off x="9695834" y="1873717"/>
            <a:ext cx="371625" cy="170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noAutofit/>
          </a:bodyPr>
          <a:lstStyle/>
          <a:p>
            <a:pPr indent="0" lvl="0" marL="1693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64646"/>
                </a:solidFill>
                <a:latin typeface="Avenir"/>
                <a:ea typeface="Avenir"/>
                <a:cs typeface="Avenir"/>
                <a:sym typeface="Avenir"/>
              </a:rPr>
              <a:t>40m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5" name="Google Shape;665;p34"/>
          <p:cNvSpPr txBox="1"/>
          <p:nvPr/>
        </p:nvSpPr>
        <p:spPr>
          <a:xfrm>
            <a:off x="7354777" y="1134599"/>
            <a:ext cx="183335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sq.ft managed by Facilio</a:t>
            </a:r>
            <a:endParaRPr/>
          </a:p>
        </p:txBody>
      </p:sp>
      <p:sp>
        <p:nvSpPr>
          <p:cNvPr id="666" name="Google Shape;666;p34"/>
          <p:cNvSpPr txBox="1"/>
          <p:nvPr/>
        </p:nvSpPr>
        <p:spPr>
          <a:xfrm>
            <a:off x="591695" y="404602"/>
            <a:ext cx="358107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About Facilio</a:t>
            </a:r>
            <a:endParaRPr/>
          </a:p>
        </p:txBody>
      </p:sp>
      <p:sp>
        <p:nvSpPr>
          <p:cNvPr id="667" name="Google Shape;667;p34"/>
          <p:cNvSpPr/>
          <p:nvPr/>
        </p:nvSpPr>
        <p:spPr>
          <a:xfrm>
            <a:off x="0" y="517608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40008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4"/>
          <p:cNvSpPr/>
          <p:nvPr/>
        </p:nvSpPr>
        <p:spPr>
          <a:xfrm rot="5926193">
            <a:off x="6143842" y="-884049"/>
            <a:ext cx="3465853" cy="3307677"/>
          </a:xfrm>
          <a:prstGeom prst="arc">
            <a:avLst>
              <a:gd fmla="val 17435375" name="adj1"/>
              <a:gd fmla="val 0" name="adj2"/>
            </a:avLst>
          </a:prstGeom>
          <a:noFill/>
          <a:ln cap="flat" cmpd="sng" w="9525">
            <a:solidFill>
              <a:srgbClr val="0B0059"/>
            </a:solidFill>
            <a:prstDash val="solid"/>
            <a:miter lim="80000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4" name="Google Shape;674;p35"/>
          <p:cNvSpPr/>
          <p:nvPr/>
        </p:nvSpPr>
        <p:spPr>
          <a:xfrm>
            <a:off x="0" y="0"/>
            <a:ext cx="12280738" cy="6858000"/>
          </a:xfrm>
          <a:prstGeom prst="rect">
            <a:avLst/>
          </a:prstGeom>
          <a:solidFill>
            <a:srgbClr val="4A39A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5" name="Google Shape;675;p35"/>
          <p:cNvPicPr preferRelativeResize="0"/>
          <p:nvPr/>
        </p:nvPicPr>
        <p:blipFill rotWithShape="1">
          <a:blip r:embed="rId3">
            <a:alphaModFix amt="57000"/>
          </a:blip>
          <a:srcRect b="0" l="0" r="0" t="0"/>
          <a:stretch/>
        </p:blipFill>
        <p:spPr>
          <a:xfrm>
            <a:off x="6286719" y="2768368"/>
            <a:ext cx="5905281" cy="47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35"/>
          <p:cNvSpPr txBox="1"/>
          <p:nvPr/>
        </p:nvSpPr>
        <p:spPr>
          <a:xfrm>
            <a:off x="825222" y="2101344"/>
            <a:ext cx="9304787" cy="11418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Property Operations. Reimagined.</a:t>
            </a:r>
            <a:r>
              <a:rPr b="1" lang="en-US" sz="3000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1" sz="3000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77" name="Google Shape;67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394" y="1754663"/>
            <a:ext cx="879137" cy="22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/>
        </p:nvSpPr>
        <p:spPr>
          <a:xfrm>
            <a:off x="353060" y="606217"/>
            <a:ext cx="101939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60C84"/>
                </a:solidFill>
                <a:latin typeface="Avenir"/>
                <a:ea typeface="Avenir"/>
                <a:cs typeface="Avenir"/>
                <a:sym typeface="Avenir"/>
              </a:rPr>
              <a:t>Multiple, incompatible systems lead to suboptimal operating margins</a:t>
            </a:r>
            <a:endParaRPr b="1" sz="2400">
              <a:solidFill>
                <a:srgbClr val="360C8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362119" y="1283897"/>
            <a:ext cx="501930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F00B0"/>
                </a:solidFill>
                <a:latin typeface="Avenir"/>
                <a:ea typeface="Avenir"/>
                <a:cs typeface="Avenir"/>
                <a:sym typeface="Avenir"/>
              </a:rPr>
              <a:t>Disparate automation systems &amp; equipment 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7086312" y="1259898"/>
            <a:ext cx="41914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F00B0"/>
                </a:solidFill>
                <a:latin typeface="Avenir"/>
                <a:ea typeface="Avenir"/>
                <a:cs typeface="Avenir"/>
                <a:sym typeface="Avenir"/>
              </a:rPr>
              <a:t>Multiple point solutions &amp; workflows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349418" y="4418850"/>
            <a:ext cx="1628701" cy="909441"/>
          </a:xfrm>
          <a:prstGeom prst="roundRect">
            <a:avLst>
              <a:gd fmla="val 16667" name="adj"/>
            </a:avLst>
          </a:prstGeom>
          <a:solidFill>
            <a:srgbClr val="5321AA"/>
          </a:solidFill>
          <a:ln>
            <a:noFill/>
          </a:ln>
          <a:effectLst>
            <a:outerShdw blurRad="558800" sx="120000" rotWithShape="0" algn="ctr" dir="5400000" dist="50800" sy="120000">
              <a:srgbClr val="292265">
                <a:alpha val="1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D8D8D8"/>
                </a:solidFill>
                <a:latin typeface="Avenir"/>
                <a:ea typeface="Avenir"/>
                <a:cs typeface="Avenir"/>
                <a:sym typeface="Avenir"/>
              </a:rPr>
              <a:t>Limited access to access to real-time building data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3491615" y="6281529"/>
            <a:ext cx="52087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321AA"/>
                </a:solidFill>
                <a:latin typeface="Calibri"/>
                <a:ea typeface="Calibri"/>
                <a:cs typeface="Calibri"/>
                <a:sym typeface="Calibri"/>
              </a:rPr>
              <a:t>Inefficient Operations and Compressed Margins</a:t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4394972" y="5553768"/>
            <a:ext cx="3279357" cy="675309"/>
          </a:xfrm>
          <a:custGeom>
            <a:rect b="b" l="l" r="r" t="t"/>
            <a:pathLst>
              <a:path extrusionOk="0" h="370839" w="3648075">
                <a:moveTo>
                  <a:pt x="1826521" y="370499"/>
                </a:moveTo>
                <a:lnTo>
                  <a:pt x="0" y="0"/>
                </a:lnTo>
                <a:lnTo>
                  <a:pt x="3647992" y="0"/>
                </a:lnTo>
                <a:lnTo>
                  <a:pt x="1826521" y="370499"/>
                </a:lnTo>
                <a:close/>
              </a:path>
            </a:pathLst>
          </a:custGeom>
          <a:solidFill>
            <a:srgbClr val="AEB1EC">
              <a:alpha val="6196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53060" y="303222"/>
            <a:ext cx="3581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The Problem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0" y="419018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40008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000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232091" y="3589269"/>
            <a:ext cx="3279357" cy="669418"/>
          </a:xfrm>
          <a:custGeom>
            <a:rect b="b" l="l" r="r" t="t"/>
            <a:pathLst>
              <a:path extrusionOk="0" h="370839" w="3648075">
                <a:moveTo>
                  <a:pt x="1826521" y="370499"/>
                </a:moveTo>
                <a:lnTo>
                  <a:pt x="0" y="0"/>
                </a:lnTo>
                <a:lnTo>
                  <a:pt x="3647992" y="0"/>
                </a:lnTo>
                <a:lnTo>
                  <a:pt x="1826521" y="370499"/>
                </a:lnTo>
                <a:close/>
              </a:path>
            </a:pathLst>
          </a:custGeom>
          <a:solidFill>
            <a:srgbClr val="AEB1EC">
              <a:alpha val="6196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7197272" y="3544126"/>
            <a:ext cx="3279357" cy="669418"/>
          </a:xfrm>
          <a:custGeom>
            <a:rect b="b" l="l" r="r" t="t"/>
            <a:pathLst>
              <a:path extrusionOk="0" h="370839" w="3648075">
                <a:moveTo>
                  <a:pt x="1826521" y="370499"/>
                </a:moveTo>
                <a:lnTo>
                  <a:pt x="0" y="0"/>
                </a:lnTo>
                <a:lnTo>
                  <a:pt x="3647992" y="0"/>
                </a:lnTo>
                <a:lnTo>
                  <a:pt x="1826521" y="370499"/>
                </a:lnTo>
                <a:close/>
              </a:path>
            </a:pathLst>
          </a:custGeom>
          <a:solidFill>
            <a:srgbClr val="AEB1EC">
              <a:alpha val="6196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94" y="1851260"/>
            <a:ext cx="854941" cy="117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6801" y="1975819"/>
            <a:ext cx="304800" cy="2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9614" y="1937719"/>
            <a:ext cx="254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1596" y="1931369"/>
            <a:ext cx="292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41070" y="1944069"/>
            <a:ext cx="20320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24119" y="2661281"/>
            <a:ext cx="254000" cy="2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29614" y="2648581"/>
            <a:ext cx="20320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20646" y="2661281"/>
            <a:ext cx="254000" cy="2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09320" y="2674387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03292" y="2274269"/>
            <a:ext cx="266700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/>
          <p:nvPr/>
        </p:nvSpPr>
        <p:spPr>
          <a:xfrm>
            <a:off x="1589669" y="2247529"/>
            <a:ext cx="574573" cy="31166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E3077"/>
                </a:solidFill>
                <a:latin typeface="Avenir"/>
                <a:ea typeface="Avenir"/>
                <a:cs typeface="Avenir"/>
                <a:sym typeface="Avenir"/>
              </a:rPr>
              <a:t>HVAC</a:t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2224825" y="2247529"/>
            <a:ext cx="845647" cy="31166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E3077"/>
                </a:solidFill>
                <a:latin typeface="Avenir"/>
                <a:ea typeface="Avenir"/>
                <a:cs typeface="Avenir"/>
                <a:sym typeface="Avenir"/>
              </a:rPr>
              <a:t>Fire Safety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3003739" y="2250040"/>
            <a:ext cx="687814" cy="31166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E3077"/>
                </a:solidFill>
                <a:latin typeface="Avenir"/>
                <a:ea typeface="Avenir"/>
                <a:cs typeface="Avenir"/>
                <a:sym typeface="Avenir"/>
              </a:rPr>
              <a:t>Access</a:t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3670630" y="2247529"/>
            <a:ext cx="687814" cy="31166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E3077"/>
                </a:solidFill>
                <a:latin typeface="Avenir"/>
                <a:ea typeface="Avenir"/>
                <a:cs typeface="Avenir"/>
                <a:sym typeface="Avenir"/>
              </a:rPr>
              <a:t>Lighting</a:t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1412736" y="2965857"/>
            <a:ext cx="924112" cy="31166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E3077"/>
                </a:solidFill>
                <a:latin typeface="Avenir"/>
                <a:ea typeface="Avenir"/>
                <a:cs typeface="Avenir"/>
                <a:sym typeface="Avenir"/>
              </a:rPr>
              <a:t>Air Quality</a:t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2224825" y="2965857"/>
            <a:ext cx="845647" cy="31166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E3077"/>
                </a:solidFill>
                <a:latin typeface="Avenir"/>
                <a:ea typeface="Avenir"/>
                <a:cs typeface="Avenir"/>
                <a:sym typeface="Avenir"/>
              </a:rPr>
              <a:t>Water Systems</a:t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3003739" y="2968368"/>
            <a:ext cx="687814" cy="31166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E3077"/>
                </a:solidFill>
                <a:latin typeface="Avenir"/>
                <a:ea typeface="Avenir"/>
                <a:cs typeface="Avenir"/>
                <a:sym typeface="Avenir"/>
              </a:rPr>
              <a:t>Power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E3077"/>
                </a:solidFill>
                <a:latin typeface="Avenir"/>
                <a:ea typeface="Avenir"/>
                <a:cs typeface="Avenir"/>
                <a:sym typeface="Avenir"/>
              </a:rPr>
              <a:t>Control</a:t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3670630" y="2965857"/>
            <a:ext cx="687814" cy="31166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E3077"/>
                </a:solidFill>
                <a:latin typeface="Avenir"/>
                <a:ea typeface="Avenir"/>
                <a:cs typeface="Avenir"/>
                <a:sym typeface="Avenir"/>
              </a:rPr>
              <a:t>Elevator</a:t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4228915" y="2530541"/>
            <a:ext cx="1144920" cy="31166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E3077"/>
                </a:solidFill>
                <a:latin typeface="Avenir"/>
                <a:ea typeface="Avenir"/>
                <a:cs typeface="Avenir"/>
                <a:sym typeface="Avenir"/>
              </a:rPr>
              <a:t>Other Systems</a:t>
            </a:r>
            <a:endParaRPr/>
          </a:p>
        </p:txBody>
      </p:sp>
      <p:cxnSp>
        <p:nvCxnSpPr>
          <p:cNvPr id="137" name="Google Shape;137;p15"/>
          <p:cNvCxnSpPr/>
          <p:nvPr/>
        </p:nvCxnSpPr>
        <p:spPr>
          <a:xfrm>
            <a:off x="466928" y="3579769"/>
            <a:ext cx="4990289" cy="0"/>
          </a:xfrm>
          <a:prstGeom prst="straightConnector1">
            <a:avLst/>
          </a:prstGeom>
          <a:noFill/>
          <a:ln cap="flat" cmpd="sng" w="9525">
            <a:solidFill>
              <a:srgbClr val="ACB1E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15"/>
          <p:cNvCxnSpPr/>
          <p:nvPr/>
        </p:nvCxnSpPr>
        <p:spPr>
          <a:xfrm>
            <a:off x="6034651" y="3531129"/>
            <a:ext cx="5604598" cy="0"/>
          </a:xfrm>
          <a:prstGeom prst="straightConnector1">
            <a:avLst/>
          </a:prstGeom>
          <a:noFill/>
          <a:ln cap="flat" cmpd="sng" w="9525">
            <a:solidFill>
              <a:srgbClr val="ACB1E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5"/>
          <p:cNvCxnSpPr/>
          <p:nvPr/>
        </p:nvCxnSpPr>
        <p:spPr>
          <a:xfrm flipH="1" rot="10800000">
            <a:off x="362119" y="5550510"/>
            <a:ext cx="11277130" cy="3258"/>
          </a:xfrm>
          <a:prstGeom prst="straightConnector1">
            <a:avLst/>
          </a:prstGeom>
          <a:noFill/>
          <a:ln cap="flat" cmpd="sng" w="9525">
            <a:solidFill>
              <a:srgbClr val="ACB1E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" name="Google Shape;140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310650" y="1721268"/>
            <a:ext cx="862899" cy="862899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12941"/>
              </a:srgbClr>
            </a:outerShdw>
          </a:effectLst>
        </p:spPr>
      </p:pic>
      <p:sp>
        <p:nvSpPr>
          <p:cNvPr id="141" name="Google Shape;141;p15"/>
          <p:cNvSpPr txBox="1"/>
          <p:nvPr/>
        </p:nvSpPr>
        <p:spPr>
          <a:xfrm>
            <a:off x="7379589" y="1937719"/>
            <a:ext cx="72502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00089"/>
                </a:solidFill>
                <a:latin typeface="Calibri"/>
                <a:ea typeface="Calibri"/>
                <a:cs typeface="Calibri"/>
                <a:sym typeface="Calibri"/>
              </a:rPr>
              <a:t>Energy Mgmt</a:t>
            </a:r>
            <a:endParaRPr sz="1000">
              <a:solidFill>
                <a:srgbClr val="4000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326041" y="1690401"/>
            <a:ext cx="862899" cy="862899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12941"/>
              </a:srgbClr>
            </a:outerShdw>
          </a:effectLst>
        </p:spPr>
      </p:pic>
      <p:sp>
        <p:nvSpPr>
          <p:cNvPr id="143" name="Google Shape;143;p15"/>
          <p:cNvSpPr txBox="1"/>
          <p:nvPr/>
        </p:nvSpPr>
        <p:spPr>
          <a:xfrm>
            <a:off x="8394980" y="1906852"/>
            <a:ext cx="72502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00089"/>
                </a:solidFill>
                <a:latin typeface="Calibri"/>
                <a:ea typeface="Calibri"/>
                <a:cs typeface="Calibri"/>
                <a:sym typeface="Calibri"/>
              </a:rPr>
              <a:t>Space &amp;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00089"/>
                </a:solidFill>
                <a:latin typeface="Calibri"/>
                <a:ea typeface="Calibri"/>
                <a:cs typeface="Calibri"/>
                <a:sym typeface="Calibri"/>
              </a:rPr>
              <a:t>Lease</a:t>
            </a:r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328714" y="1667642"/>
            <a:ext cx="862899" cy="862899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12941"/>
              </a:srgbClr>
            </a:outerShdw>
          </a:effectLst>
        </p:spPr>
      </p:pic>
      <p:sp>
        <p:nvSpPr>
          <p:cNvPr id="145" name="Google Shape;145;p15"/>
          <p:cNvSpPr txBox="1"/>
          <p:nvPr/>
        </p:nvSpPr>
        <p:spPr>
          <a:xfrm>
            <a:off x="9397653" y="1884093"/>
            <a:ext cx="7939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00089"/>
                </a:solidFill>
                <a:latin typeface="Calibri"/>
                <a:ea typeface="Calibri"/>
                <a:cs typeface="Calibri"/>
                <a:sym typeface="Calibri"/>
              </a:rPr>
              <a:t>Asset &amp;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00089"/>
                </a:solidFill>
                <a:latin typeface="Calibri"/>
                <a:ea typeface="Calibri"/>
                <a:cs typeface="Calibri"/>
                <a:sym typeface="Calibri"/>
              </a:rPr>
              <a:t>Inventory</a:t>
            </a:r>
            <a:endParaRPr/>
          </a:p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844240" y="2501283"/>
            <a:ext cx="862899" cy="862899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12941"/>
              </a:srgbClr>
            </a:outerShdw>
          </a:effectLst>
        </p:spPr>
      </p:pic>
      <p:sp>
        <p:nvSpPr>
          <p:cNvPr id="147" name="Google Shape;147;p15"/>
          <p:cNvSpPr txBox="1"/>
          <p:nvPr/>
        </p:nvSpPr>
        <p:spPr>
          <a:xfrm>
            <a:off x="7771609" y="2815014"/>
            <a:ext cx="10328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00089"/>
                </a:solidFill>
                <a:latin typeface="Calibri"/>
                <a:ea typeface="Calibri"/>
                <a:cs typeface="Calibri"/>
                <a:sym typeface="Calibri"/>
              </a:rPr>
              <a:t>Maintenance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00089"/>
                </a:solidFill>
                <a:latin typeface="Calibri"/>
                <a:ea typeface="Calibri"/>
                <a:cs typeface="Calibri"/>
                <a:sym typeface="Calibri"/>
              </a:rPr>
              <a:t>Mgmt</a:t>
            </a:r>
            <a:endParaRPr sz="1000">
              <a:solidFill>
                <a:srgbClr val="4000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868965" y="2477822"/>
            <a:ext cx="862899" cy="862899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12941"/>
              </a:srgbClr>
            </a:outerShdw>
          </a:effectLst>
        </p:spPr>
      </p:pic>
      <p:sp>
        <p:nvSpPr>
          <p:cNvPr id="149" name="Google Shape;149;p15"/>
          <p:cNvSpPr txBox="1"/>
          <p:nvPr/>
        </p:nvSpPr>
        <p:spPr>
          <a:xfrm>
            <a:off x="8868965" y="2645634"/>
            <a:ext cx="8628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00089"/>
                </a:solidFill>
                <a:latin typeface="Calibri"/>
                <a:ea typeface="Calibri"/>
                <a:cs typeface="Calibri"/>
                <a:sym typeface="Calibri"/>
              </a:rPr>
              <a:t>Tenant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00089"/>
                </a:solidFill>
                <a:latin typeface="Calibri"/>
                <a:ea typeface="Calibri"/>
                <a:cs typeface="Calibri"/>
                <a:sym typeface="Calibri"/>
              </a:rPr>
              <a:t>Engagement</a:t>
            </a: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2088967" y="4418850"/>
            <a:ext cx="1628701" cy="909441"/>
          </a:xfrm>
          <a:prstGeom prst="roundRect">
            <a:avLst>
              <a:gd fmla="val 16667" name="adj"/>
            </a:avLst>
          </a:prstGeom>
          <a:solidFill>
            <a:srgbClr val="5321AA"/>
          </a:solidFill>
          <a:ln>
            <a:noFill/>
          </a:ln>
          <a:effectLst>
            <a:outerShdw blurRad="558800" sx="120000" rotWithShape="0" algn="ctr" dir="5400000" dist="50800" sy="120000">
              <a:srgbClr val="292265">
                <a:alpha val="1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D8D8D8"/>
                </a:solidFill>
                <a:latin typeface="Avenir"/>
                <a:ea typeface="Avenir"/>
                <a:cs typeface="Avenir"/>
                <a:sym typeface="Avenir"/>
              </a:rPr>
              <a:t>Restricted flexibility on account of vendor lock-in</a:t>
            </a: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3828516" y="4418850"/>
            <a:ext cx="1628701" cy="909441"/>
          </a:xfrm>
          <a:prstGeom prst="roundRect">
            <a:avLst>
              <a:gd fmla="val 16667" name="adj"/>
            </a:avLst>
          </a:prstGeom>
          <a:solidFill>
            <a:srgbClr val="5321AA"/>
          </a:solidFill>
          <a:ln>
            <a:noFill/>
          </a:ln>
          <a:effectLst>
            <a:outerShdw blurRad="558800" sx="120000" rotWithShape="0" algn="ctr" dir="5400000" dist="50800" sy="120000">
              <a:srgbClr val="292265">
                <a:alpha val="1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Inability to control dispersed portfolio</a:t>
            </a: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6367954" y="4418850"/>
            <a:ext cx="1628701" cy="909441"/>
          </a:xfrm>
          <a:prstGeom prst="roundRect">
            <a:avLst>
              <a:gd fmla="val 16667" name="adj"/>
            </a:avLst>
          </a:prstGeom>
          <a:solidFill>
            <a:srgbClr val="5321AA"/>
          </a:solidFill>
          <a:ln>
            <a:noFill/>
          </a:ln>
          <a:effectLst>
            <a:outerShdw blurRad="558800" sx="120000" rotWithShape="0" algn="ctr" dir="5400000" dist="50800" sy="120000">
              <a:srgbClr val="292265">
                <a:alpha val="1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D8D8D8"/>
                </a:solidFill>
                <a:latin typeface="Avenir"/>
                <a:ea typeface="Avenir"/>
                <a:cs typeface="Avenir"/>
                <a:sym typeface="Avenir"/>
              </a:rPr>
              <a:t>Arduous to manage</a:t>
            </a:r>
            <a:endParaRPr/>
          </a:p>
        </p:txBody>
      </p:sp>
      <p:sp>
        <p:nvSpPr>
          <p:cNvPr id="153" name="Google Shape;153;p15"/>
          <p:cNvSpPr/>
          <p:nvPr/>
        </p:nvSpPr>
        <p:spPr>
          <a:xfrm>
            <a:off x="8107503" y="4418850"/>
            <a:ext cx="1628701" cy="909441"/>
          </a:xfrm>
          <a:prstGeom prst="roundRect">
            <a:avLst>
              <a:gd fmla="val 16667" name="adj"/>
            </a:avLst>
          </a:prstGeom>
          <a:solidFill>
            <a:srgbClr val="5321AA"/>
          </a:solidFill>
          <a:ln>
            <a:noFill/>
          </a:ln>
          <a:effectLst>
            <a:outerShdw blurRad="558800" sx="120000" rotWithShape="0" algn="ctr" dir="5400000" dist="50800" sy="120000">
              <a:srgbClr val="292265">
                <a:alpha val="1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D8D8D8"/>
                </a:solidFill>
                <a:latin typeface="Avenir"/>
                <a:ea typeface="Avenir"/>
                <a:cs typeface="Avenir"/>
                <a:sym typeface="Avenir"/>
              </a:rPr>
              <a:t>High dependence on vendor for scale or customization</a:t>
            </a:r>
            <a:endParaRPr/>
          </a:p>
        </p:txBody>
      </p:sp>
      <p:sp>
        <p:nvSpPr>
          <p:cNvPr id="154" name="Google Shape;154;p15"/>
          <p:cNvSpPr/>
          <p:nvPr/>
        </p:nvSpPr>
        <p:spPr>
          <a:xfrm>
            <a:off x="9847052" y="4418850"/>
            <a:ext cx="1628701" cy="909441"/>
          </a:xfrm>
          <a:prstGeom prst="roundRect">
            <a:avLst>
              <a:gd fmla="val 16667" name="adj"/>
            </a:avLst>
          </a:prstGeom>
          <a:solidFill>
            <a:srgbClr val="5321AA"/>
          </a:solidFill>
          <a:ln>
            <a:noFill/>
          </a:ln>
          <a:effectLst>
            <a:outerShdw blurRad="558800" sx="120000" rotWithShape="0" algn="ctr" dir="5400000" dist="50800" sy="120000">
              <a:srgbClr val="292265">
                <a:alpha val="1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D8D8D8"/>
                </a:solidFill>
                <a:latin typeface="Avenir"/>
                <a:ea typeface="Avenir"/>
                <a:cs typeface="Avenir"/>
                <a:sym typeface="Avenir"/>
              </a:rPr>
              <a:t>Expensive; minimal value to all stakeholders</a:t>
            </a:r>
            <a:endParaRPr/>
          </a:p>
        </p:txBody>
      </p:sp>
      <p:sp>
        <p:nvSpPr>
          <p:cNvPr id="155" name="Google Shape;15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/>
          <p:nvPr/>
        </p:nvSpPr>
        <p:spPr>
          <a:xfrm>
            <a:off x="0" y="1458410"/>
            <a:ext cx="12192000" cy="5399590"/>
          </a:xfrm>
          <a:prstGeom prst="rect">
            <a:avLst/>
          </a:prstGeom>
          <a:solidFill>
            <a:srgbClr val="4A39A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353060" y="636163"/>
            <a:ext cx="97309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60C84"/>
                </a:solidFill>
                <a:latin typeface="Avenir"/>
                <a:ea typeface="Avenir"/>
                <a:cs typeface="Avenir"/>
                <a:sym typeface="Avenir"/>
              </a:rPr>
              <a:t>A platform that augments / consolidates legacy systems</a:t>
            </a:r>
            <a:endParaRPr b="1" sz="2400">
              <a:solidFill>
                <a:srgbClr val="360C8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635159" y="2007800"/>
            <a:ext cx="5376774" cy="3625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2555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Facilio’s AI-driven platform reimagines how properties are operated and maintained. </a:t>
            </a:r>
            <a:endParaRPr/>
          </a:p>
          <a:p>
            <a:pPr indent="-171450" lvl="0" marL="285750" marR="0" rtl="0" algn="l">
              <a:lnSpc>
                <a:spcPct val="12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lnSpc>
                <a:spcPct val="12555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It aggregates hard-to-access building data across the portfolio onto a single platform by connecting with existing automation systems, sensor,  and devices – in weeks, not months. </a:t>
            </a:r>
            <a:endParaRPr/>
          </a:p>
          <a:p>
            <a:pPr indent="-171450" lvl="0" marL="285750" marR="0" rtl="0" algn="l">
              <a:lnSpc>
                <a:spcPct val="12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lnSpc>
                <a:spcPct val="12555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This data works with a suite of AI-enabled SaaS appS to optimize building performance, remotely control spaces &amp; assets &amp; elevate tenant experience – all from one place.</a:t>
            </a:r>
            <a:endParaRPr/>
          </a:p>
        </p:txBody>
      </p:sp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1663" y="2090381"/>
            <a:ext cx="5720606" cy="324554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 txBox="1"/>
          <p:nvPr/>
        </p:nvSpPr>
        <p:spPr>
          <a:xfrm>
            <a:off x="353060" y="303222"/>
            <a:ext cx="3581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The Facilio Ops Cloud </a:t>
            </a:r>
            <a:endParaRPr/>
          </a:p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9145" y="3565924"/>
            <a:ext cx="910002" cy="182471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6"/>
          <p:cNvSpPr/>
          <p:nvPr/>
        </p:nvSpPr>
        <p:spPr>
          <a:xfrm>
            <a:off x="0" y="419018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40008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000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/>
          <p:nvPr/>
        </p:nvSpPr>
        <p:spPr>
          <a:xfrm>
            <a:off x="0" y="3429760"/>
            <a:ext cx="12222806" cy="3434070"/>
          </a:xfrm>
          <a:prstGeom prst="rect">
            <a:avLst/>
          </a:prstGeom>
          <a:solidFill>
            <a:srgbClr val="4A39A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3026" y="4216619"/>
            <a:ext cx="3162309" cy="178834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/>
          <p:nvPr/>
        </p:nvSpPr>
        <p:spPr>
          <a:xfrm>
            <a:off x="3930410" y="363904"/>
            <a:ext cx="2154763" cy="648396"/>
          </a:xfrm>
          <a:prstGeom prst="wedgeRectCallout">
            <a:avLst>
              <a:gd fmla="val -15892" name="adj1"/>
              <a:gd fmla="val 159029" name="adj2"/>
            </a:avLst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460062" y="320372"/>
            <a:ext cx="358107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TODAY’S WORLD</a:t>
            </a:r>
            <a:endParaRPr/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348" y="1655532"/>
            <a:ext cx="577123" cy="57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41170" y="978766"/>
            <a:ext cx="488050" cy="4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41170" y="1769467"/>
            <a:ext cx="398826" cy="39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06490" y="2485279"/>
            <a:ext cx="468186" cy="468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7"/>
          <p:cNvGrpSpPr/>
          <p:nvPr/>
        </p:nvGrpSpPr>
        <p:grpSpPr>
          <a:xfrm>
            <a:off x="2829219" y="1175758"/>
            <a:ext cx="3528768" cy="1670106"/>
            <a:chOff x="2687278" y="1323751"/>
            <a:chExt cx="2372360" cy="1670106"/>
          </a:xfrm>
        </p:grpSpPr>
        <p:sp>
          <p:nvSpPr>
            <p:cNvPr id="182" name="Google Shape;182;p17"/>
            <p:cNvSpPr/>
            <p:nvPr/>
          </p:nvSpPr>
          <p:spPr>
            <a:xfrm>
              <a:off x="2687278" y="1323751"/>
              <a:ext cx="2372360" cy="850629"/>
            </a:xfrm>
            <a:custGeom>
              <a:rect b="b" l="l" r="r" t="t"/>
              <a:pathLst>
                <a:path extrusionOk="0" h="663575" w="1779270">
                  <a:moveTo>
                    <a:pt x="0" y="0"/>
                  </a:moveTo>
                  <a:lnTo>
                    <a:pt x="65072" y="1222"/>
                  </a:lnTo>
                  <a:lnTo>
                    <a:pt x="126976" y="4806"/>
                  </a:lnTo>
                  <a:lnTo>
                    <a:pt x="185877" y="10628"/>
                  </a:lnTo>
                  <a:lnTo>
                    <a:pt x="241944" y="18563"/>
                  </a:lnTo>
                  <a:lnTo>
                    <a:pt x="295341" y="28488"/>
                  </a:lnTo>
                  <a:lnTo>
                    <a:pt x="346237" y="40277"/>
                  </a:lnTo>
                  <a:lnTo>
                    <a:pt x="394799" y="53806"/>
                  </a:lnTo>
                  <a:lnTo>
                    <a:pt x="441192" y="68951"/>
                  </a:lnTo>
                  <a:lnTo>
                    <a:pt x="485583" y="85589"/>
                  </a:lnTo>
                  <a:lnTo>
                    <a:pt x="528140" y="103593"/>
                  </a:lnTo>
                  <a:lnTo>
                    <a:pt x="569029" y="122841"/>
                  </a:lnTo>
                  <a:lnTo>
                    <a:pt x="608418" y="143207"/>
                  </a:lnTo>
                  <a:lnTo>
                    <a:pt x="646472" y="164569"/>
                  </a:lnTo>
                  <a:lnTo>
                    <a:pt x="683358" y="186800"/>
                  </a:lnTo>
                  <a:lnTo>
                    <a:pt x="719244" y="209777"/>
                  </a:lnTo>
                  <a:lnTo>
                    <a:pt x="754296" y="233375"/>
                  </a:lnTo>
                  <a:lnTo>
                    <a:pt x="788680" y="257471"/>
                  </a:lnTo>
                  <a:lnTo>
                    <a:pt x="822565" y="281940"/>
                  </a:lnTo>
                  <a:lnTo>
                    <a:pt x="856116" y="306658"/>
                  </a:lnTo>
                  <a:lnTo>
                    <a:pt x="889500" y="331499"/>
                  </a:lnTo>
                  <a:lnTo>
                    <a:pt x="922884" y="356341"/>
                  </a:lnTo>
                  <a:lnTo>
                    <a:pt x="956434" y="381059"/>
                  </a:lnTo>
                  <a:lnTo>
                    <a:pt x="990319" y="405528"/>
                  </a:lnTo>
                  <a:lnTo>
                    <a:pt x="1024704" y="429623"/>
                  </a:lnTo>
                  <a:lnTo>
                    <a:pt x="1059755" y="453222"/>
                  </a:lnTo>
                  <a:lnTo>
                    <a:pt x="1095641" y="476199"/>
                  </a:lnTo>
                  <a:lnTo>
                    <a:pt x="1132528" y="498430"/>
                  </a:lnTo>
                  <a:lnTo>
                    <a:pt x="1170582" y="519791"/>
                  </a:lnTo>
                  <a:lnTo>
                    <a:pt x="1209970" y="540158"/>
                  </a:lnTo>
                  <a:lnTo>
                    <a:pt x="1250859" y="559406"/>
                  </a:lnTo>
                  <a:lnTo>
                    <a:pt x="1293416" y="577410"/>
                  </a:lnTo>
                  <a:lnTo>
                    <a:pt x="1337808" y="594047"/>
                  </a:lnTo>
                  <a:lnTo>
                    <a:pt x="1384201" y="609193"/>
                  </a:lnTo>
                  <a:lnTo>
                    <a:pt x="1432762" y="622722"/>
                  </a:lnTo>
                  <a:lnTo>
                    <a:pt x="1483658" y="634511"/>
                  </a:lnTo>
                  <a:lnTo>
                    <a:pt x="1537056" y="644435"/>
                  </a:lnTo>
                  <a:lnTo>
                    <a:pt x="1593122" y="652371"/>
                  </a:lnTo>
                  <a:lnTo>
                    <a:pt x="1652023" y="658193"/>
                  </a:lnTo>
                  <a:lnTo>
                    <a:pt x="1713927" y="661777"/>
                  </a:lnTo>
                  <a:lnTo>
                    <a:pt x="1779000" y="662999"/>
                  </a:lnTo>
                </a:path>
              </a:pathLst>
            </a:custGeom>
            <a:noFill/>
            <a:ln cap="flat" cmpd="sng" w="9525">
              <a:solidFill>
                <a:srgbClr val="BFBFB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2687278" y="2174380"/>
              <a:ext cx="2315796" cy="819477"/>
            </a:xfrm>
            <a:custGeom>
              <a:rect b="b" l="l" r="r" t="t"/>
              <a:pathLst>
                <a:path extrusionOk="0" h="500380" w="1635760">
                  <a:moveTo>
                    <a:pt x="0" y="499799"/>
                  </a:moveTo>
                  <a:lnTo>
                    <a:pt x="70065" y="498528"/>
                  </a:lnTo>
                  <a:lnTo>
                    <a:pt x="136136" y="494815"/>
                  </a:lnTo>
                  <a:lnTo>
                    <a:pt x="198462" y="488813"/>
                  </a:lnTo>
                  <a:lnTo>
                    <a:pt x="257294" y="480674"/>
                  </a:lnTo>
                  <a:lnTo>
                    <a:pt x="312880" y="470552"/>
                  </a:lnTo>
                  <a:lnTo>
                    <a:pt x="365471" y="458599"/>
                  </a:lnTo>
                  <a:lnTo>
                    <a:pt x="415315" y="444967"/>
                  </a:lnTo>
                  <a:lnTo>
                    <a:pt x="462663" y="429809"/>
                  </a:lnTo>
                  <a:lnTo>
                    <a:pt x="507765" y="413278"/>
                  </a:lnTo>
                  <a:lnTo>
                    <a:pt x="550869" y="395526"/>
                  </a:lnTo>
                  <a:lnTo>
                    <a:pt x="592226" y="376706"/>
                  </a:lnTo>
                  <a:lnTo>
                    <a:pt x="632085" y="356970"/>
                  </a:lnTo>
                  <a:lnTo>
                    <a:pt x="670696" y="336472"/>
                  </a:lnTo>
                  <a:lnTo>
                    <a:pt x="708308" y="315363"/>
                  </a:lnTo>
                  <a:lnTo>
                    <a:pt x="745171" y="293796"/>
                  </a:lnTo>
                  <a:lnTo>
                    <a:pt x="781535" y="271924"/>
                  </a:lnTo>
                  <a:lnTo>
                    <a:pt x="817649" y="249899"/>
                  </a:lnTo>
                  <a:lnTo>
                    <a:pt x="853764" y="227875"/>
                  </a:lnTo>
                  <a:lnTo>
                    <a:pt x="890128" y="206003"/>
                  </a:lnTo>
                  <a:lnTo>
                    <a:pt x="926991" y="184436"/>
                  </a:lnTo>
                  <a:lnTo>
                    <a:pt x="964603" y="163327"/>
                  </a:lnTo>
                  <a:lnTo>
                    <a:pt x="1003214" y="142829"/>
                  </a:lnTo>
                  <a:lnTo>
                    <a:pt x="1043073" y="123093"/>
                  </a:lnTo>
                  <a:lnTo>
                    <a:pt x="1084430" y="104273"/>
                  </a:lnTo>
                  <a:lnTo>
                    <a:pt x="1127534" y="86521"/>
                  </a:lnTo>
                  <a:lnTo>
                    <a:pt x="1172636" y="69990"/>
                  </a:lnTo>
                  <a:lnTo>
                    <a:pt x="1219984" y="54832"/>
                  </a:lnTo>
                  <a:lnTo>
                    <a:pt x="1269828" y="41200"/>
                  </a:lnTo>
                  <a:lnTo>
                    <a:pt x="1322419" y="29247"/>
                  </a:lnTo>
                  <a:lnTo>
                    <a:pt x="1378005" y="19125"/>
                  </a:lnTo>
                  <a:lnTo>
                    <a:pt x="1436837" y="10986"/>
                  </a:lnTo>
                  <a:lnTo>
                    <a:pt x="1499163" y="4984"/>
                  </a:lnTo>
                  <a:lnTo>
                    <a:pt x="1565234" y="1271"/>
                  </a:lnTo>
                  <a:lnTo>
                    <a:pt x="1635299" y="0"/>
                  </a:lnTo>
                </a:path>
              </a:pathLst>
            </a:custGeom>
            <a:noFill/>
            <a:ln cap="flat" cmpd="sng" w="9525">
              <a:solidFill>
                <a:srgbClr val="BFBFB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7"/>
          <p:cNvGrpSpPr/>
          <p:nvPr/>
        </p:nvGrpSpPr>
        <p:grpSpPr>
          <a:xfrm rot="10800000">
            <a:off x="2908369" y="1175758"/>
            <a:ext cx="3528768" cy="1670106"/>
            <a:chOff x="2687278" y="1323751"/>
            <a:chExt cx="2372360" cy="1670106"/>
          </a:xfrm>
        </p:grpSpPr>
        <p:sp>
          <p:nvSpPr>
            <p:cNvPr id="185" name="Google Shape;185;p17"/>
            <p:cNvSpPr/>
            <p:nvPr/>
          </p:nvSpPr>
          <p:spPr>
            <a:xfrm>
              <a:off x="2687278" y="1323751"/>
              <a:ext cx="2372360" cy="850629"/>
            </a:xfrm>
            <a:custGeom>
              <a:rect b="b" l="l" r="r" t="t"/>
              <a:pathLst>
                <a:path extrusionOk="0" h="663575" w="1779270">
                  <a:moveTo>
                    <a:pt x="0" y="0"/>
                  </a:moveTo>
                  <a:lnTo>
                    <a:pt x="65072" y="1222"/>
                  </a:lnTo>
                  <a:lnTo>
                    <a:pt x="126976" y="4806"/>
                  </a:lnTo>
                  <a:lnTo>
                    <a:pt x="185877" y="10628"/>
                  </a:lnTo>
                  <a:lnTo>
                    <a:pt x="241944" y="18563"/>
                  </a:lnTo>
                  <a:lnTo>
                    <a:pt x="295341" y="28488"/>
                  </a:lnTo>
                  <a:lnTo>
                    <a:pt x="346237" y="40277"/>
                  </a:lnTo>
                  <a:lnTo>
                    <a:pt x="394799" y="53806"/>
                  </a:lnTo>
                  <a:lnTo>
                    <a:pt x="441192" y="68951"/>
                  </a:lnTo>
                  <a:lnTo>
                    <a:pt x="485583" y="85589"/>
                  </a:lnTo>
                  <a:lnTo>
                    <a:pt x="528140" y="103593"/>
                  </a:lnTo>
                  <a:lnTo>
                    <a:pt x="569029" y="122841"/>
                  </a:lnTo>
                  <a:lnTo>
                    <a:pt x="608418" y="143207"/>
                  </a:lnTo>
                  <a:lnTo>
                    <a:pt x="646472" y="164569"/>
                  </a:lnTo>
                  <a:lnTo>
                    <a:pt x="683358" y="186800"/>
                  </a:lnTo>
                  <a:lnTo>
                    <a:pt x="719244" y="209777"/>
                  </a:lnTo>
                  <a:lnTo>
                    <a:pt x="754296" y="233375"/>
                  </a:lnTo>
                  <a:lnTo>
                    <a:pt x="788680" y="257471"/>
                  </a:lnTo>
                  <a:lnTo>
                    <a:pt x="822565" y="281940"/>
                  </a:lnTo>
                  <a:lnTo>
                    <a:pt x="856116" y="306658"/>
                  </a:lnTo>
                  <a:lnTo>
                    <a:pt x="889500" y="331499"/>
                  </a:lnTo>
                  <a:lnTo>
                    <a:pt x="922884" y="356341"/>
                  </a:lnTo>
                  <a:lnTo>
                    <a:pt x="956434" y="381059"/>
                  </a:lnTo>
                  <a:lnTo>
                    <a:pt x="990319" y="405528"/>
                  </a:lnTo>
                  <a:lnTo>
                    <a:pt x="1024704" y="429623"/>
                  </a:lnTo>
                  <a:lnTo>
                    <a:pt x="1059755" y="453222"/>
                  </a:lnTo>
                  <a:lnTo>
                    <a:pt x="1095641" y="476199"/>
                  </a:lnTo>
                  <a:lnTo>
                    <a:pt x="1132528" y="498430"/>
                  </a:lnTo>
                  <a:lnTo>
                    <a:pt x="1170582" y="519791"/>
                  </a:lnTo>
                  <a:lnTo>
                    <a:pt x="1209970" y="540158"/>
                  </a:lnTo>
                  <a:lnTo>
                    <a:pt x="1250859" y="559406"/>
                  </a:lnTo>
                  <a:lnTo>
                    <a:pt x="1293416" y="577410"/>
                  </a:lnTo>
                  <a:lnTo>
                    <a:pt x="1337808" y="594047"/>
                  </a:lnTo>
                  <a:lnTo>
                    <a:pt x="1384201" y="609193"/>
                  </a:lnTo>
                  <a:lnTo>
                    <a:pt x="1432762" y="622722"/>
                  </a:lnTo>
                  <a:lnTo>
                    <a:pt x="1483658" y="634511"/>
                  </a:lnTo>
                  <a:lnTo>
                    <a:pt x="1537056" y="644435"/>
                  </a:lnTo>
                  <a:lnTo>
                    <a:pt x="1593122" y="652371"/>
                  </a:lnTo>
                  <a:lnTo>
                    <a:pt x="1652023" y="658193"/>
                  </a:lnTo>
                  <a:lnTo>
                    <a:pt x="1713927" y="661777"/>
                  </a:lnTo>
                  <a:lnTo>
                    <a:pt x="1779000" y="662999"/>
                  </a:lnTo>
                </a:path>
              </a:pathLst>
            </a:custGeom>
            <a:noFill/>
            <a:ln cap="flat" cmpd="sng" w="9525">
              <a:solidFill>
                <a:srgbClr val="BFBFB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687278" y="2174380"/>
              <a:ext cx="2315796" cy="819477"/>
            </a:xfrm>
            <a:custGeom>
              <a:rect b="b" l="l" r="r" t="t"/>
              <a:pathLst>
                <a:path extrusionOk="0" h="500380" w="1635760">
                  <a:moveTo>
                    <a:pt x="0" y="499799"/>
                  </a:moveTo>
                  <a:lnTo>
                    <a:pt x="70065" y="498528"/>
                  </a:lnTo>
                  <a:lnTo>
                    <a:pt x="136136" y="494815"/>
                  </a:lnTo>
                  <a:lnTo>
                    <a:pt x="198462" y="488813"/>
                  </a:lnTo>
                  <a:lnTo>
                    <a:pt x="257294" y="480674"/>
                  </a:lnTo>
                  <a:lnTo>
                    <a:pt x="312880" y="470552"/>
                  </a:lnTo>
                  <a:lnTo>
                    <a:pt x="365471" y="458599"/>
                  </a:lnTo>
                  <a:lnTo>
                    <a:pt x="415315" y="444967"/>
                  </a:lnTo>
                  <a:lnTo>
                    <a:pt x="462663" y="429809"/>
                  </a:lnTo>
                  <a:lnTo>
                    <a:pt x="507765" y="413278"/>
                  </a:lnTo>
                  <a:lnTo>
                    <a:pt x="550869" y="395526"/>
                  </a:lnTo>
                  <a:lnTo>
                    <a:pt x="592226" y="376706"/>
                  </a:lnTo>
                  <a:lnTo>
                    <a:pt x="632085" y="356970"/>
                  </a:lnTo>
                  <a:lnTo>
                    <a:pt x="670696" y="336472"/>
                  </a:lnTo>
                  <a:lnTo>
                    <a:pt x="708308" y="315363"/>
                  </a:lnTo>
                  <a:lnTo>
                    <a:pt x="745171" y="293796"/>
                  </a:lnTo>
                  <a:lnTo>
                    <a:pt x="781535" y="271924"/>
                  </a:lnTo>
                  <a:lnTo>
                    <a:pt x="817649" y="249899"/>
                  </a:lnTo>
                  <a:lnTo>
                    <a:pt x="853764" y="227875"/>
                  </a:lnTo>
                  <a:lnTo>
                    <a:pt x="890128" y="206003"/>
                  </a:lnTo>
                  <a:lnTo>
                    <a:pt x="926991" y="184436"/>
                  </a:lnTo>
                  <a:lnTo>
                    <a:pt x="964603" y="163327"/>
                  </a:lnTo>
                  <a:lnTo>
                    <a:pt x="1003214" y="142829"/>
                  </a:lnTo>
                  <a:lnTo>
                    <a:pt x="1043073" y="123093"/>
                  </a:lnTo>
                  <a:lnTo>
                    <a:pt x="1084430" y="104273"/>
                  </a:lnTo>
                  <a:lnTo>
                    <a:pt x="1127534" y="86521"/>
                  </a:lnTo>
                  <a:lnTo>
                    <a:pt x="1172636" y="69990"/>
                  </a:lnTo>
                  <a:lnTo>
                    <a:pt x="1219984" y="54832"/>
                  </a:lnTo>
                  <a:lnTo>
                    <a:pt x="1269828" y="41200"/>
                  </a:lnTo>
                  <a:lnTo>
                    <a:pt x="1322419" y="29247"/>
                  </a:lnTo>
                  <a:lnTo>
                    <a:pt x="1378005" y="19125"/>
                  </a:lnTo>
                  <a:lnTo>
                    <a:pt x="1436837" y="10986"/>
                  </a:lnTo>
                  <a:lnTo>
                    <a:pt x="1499163" y="4984"/>
                  </a:lnTo>
                  <a:lnTo>
                    <a:pt x="1565234" y="1271"/>
                  </a:lnTo>
                  <a:lnTo>
                    <a:pt x="1635299" y="0"/>
                  </a:lnTo>
                </a:path>
              </a:pathLst>
            </a:custGeom>
            <a:noFill/>
            <a:ln cap="flat" cmpd="sng" w="9525">
              <a:solidFill>
                <a:srgbClr val="BFBFB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17"/>
          <p:cNvSpPr txBox="1"/>
          <p:nvPr/>
        </p:nvSpPr>
        <p:spPr>
          <a:xfrm>
            <a:off x="4037412" y="474857"/>
            <a:ext cx="20477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00071"/>
                </a:solidFill>
                <a:latin typeface="Avenir"/>
                <a:ea typeface="Avenir"/>
                <a:cs typeface="Avenir"/>
                <a:sym typeface="Avenir"/>
              </a:rPr>
              <a:t>Operational inefficiencies and lost value</a:t>
            </a:r>
            <a:endParaRPr/>
          </a:p>
        </p:txBody>
      </p:sp>
      <p:grpSp>
        <p:nvGrpSpPr>
          <p:cNvPr id="188" name="Google Shape;188;p17"/>
          <p:cNvGrpSpPr/>
          <p:nvPr/>
        </p:nvGrpSpPr>
        <p:grpSpPr>
          <a:xfrm>
            <a:off x="4434726" y="1818883"/>
            <a:ext cx="351145" cy="351145"/>
            <a:chOff x="4071506" y="1814046"/>
            <a:chExt cx="351145" cy="351145"/>
          </a:xfrm>
        </p:grpSpPr>
        <p:sp>
          <p:nvSpPr>
            <p:cNvPr id="189" name="Google Shape;189;p17"/>
            <p:cNvSpPr/>
            <p:nvPr/>
          </p:nvSpPr>
          <p:spPr>
            <a:xfrm>
              <a:off x="4071506" y="1814046"/>
              <a:ext cx="351145" cy="351145"/>
            </a:xfrm>
            <a:prstGeom prst="ellipse">
              <a:avLst/>
            </a:prstGeom>
            <a:solidFill>
              <a:srgbClr val="FF0000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4110299" y="1852839"/>
              <a:ext cx="273558" cy="273558"/>
            </a:xfrm>
            <a:prstGeom prst="ellipse">
              <a:avLst/>
            </a:prstGeom>
            <a:solidFill>
              <a:srgbClr val="FF0000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4157748" y="1895683"/>
              <a:ext cx="178660" cy="178660"/>
            </a:xfrm>
            <a:prstGeom prst="ellipse">
              <a:avLst/>
            </a:prstGeom>
            <a:solidFill>
              <a:srgbClr val="FF0000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17"/>
          <p:cNvSpPr txBox="1"/>
          <p:nvPr/>
        </p:nvSpPr>
        <p:spPr>
          <a:xfrm>
            <a:off x="1845521" y="1468071"/>
            <a:ext cx="13901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AUTOMATION SYSTEMS</a:t>
            </a:r>
            <a:endParaRPr/>
          </a:p>
        </p:txBody>
      </p:sp>
      <p:sp>
        <p:nvSpPr>
          <p:cNvPr id="193" name="Google Shape;193;p17"/>
          <p:cNvSpPr txBox="1"/>
          <p:nvPr/>
        </p:nvSpPr>
        <p:spPr>
          <a:xfrm>
            <a:off x="2157306" y="2205106"/>
            <a:ext cx="76655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SOFTWARE</a:t>
            </a:r>
            <a:endParaRPr/>
          </a:p>
        </p:txBody>
      </p:sp>
      <p:sp>
        <p:nvSpPr>
          <p:cNvPr id="194" name="Google Shape;194;p17"/>
          <p:cNvSpPr txBox="1"/>
          <p:nvPr/>
        </p:nvSpPr>
        <p:spPr>
          <a:xfrm>
            <a:off x="1922326" y="3011272"/>
            <a:ext cx="117211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SERVICE PROVIDERS</a:t>
            </a:r>
            <a:endParaRPr/>
          </a:p>
        </p:txBody>
      </p:sp>
      <p:sp>
        <p:nvSpPr>
          <p:cNvPr id="195" name="Google Shape;195;p17"/>
          <p:cNvSpPr txBox="1"/>
          <p:nvPr/>
        </p:nvSpPr>
        <p:spPr>
          <a:xfrm>
            <a:off x="6382735" y="1464658"/>
            <a:ext cx="64633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OWNERS</a:t>
            </a:r>
            <a:endParaRPr/>
          </a:p>
        </p:txBody>
      </p:sp>
      <p:sp>
        <p:nvSpPr>
          <p:cNvPr id="196" name="Google Shape;196;p17"/>
          <p:cNvSpPr txBox="1"/>
          <p:nvPr/>
        </p:nvSpPr>
        <p:spPr>
          <a:xfrm>
            <a:off x="6325027" y="2201693"/>
            <a:ext cx="76174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OPERATOR</a:t>
            </a:r>
            <a:endParaRPr/>
          </a:p>
        </p:txBody>
      </p:sp>
      <p:sp>
        <p:nvSpPr>
          <p:cNvPr id="197" name="Google Shape;197;p17"/>
          <p:cNvSpPr txBox="1"/>
          <p:nvPr/>
        </p:nvSpPr>
        <p:spPr>
          <a:xfrm>
            <a:off x="5916926" y="3007859"/>
            <a:ext cx="15135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TENANT AND OCCUPANTS</a:t>
            </a:r>
            <a:endParaRPr/>
          </a:p>
        </p:txBody>
      </p:sp>
      <p:grpSp>
        <p:nvGrpSpPr>
          <p:cNvPr id="198" name="Google Shape;198;p17"/>
          <p:cNvGrpSpPr/>
          <p:nvPr/>
        </p:nvGrpSpPr>
        <p:grpSpPr>
          <a:xfrm>
            <a:off x="8044639" y="462504"/>
            <a:ext cx="3608962" cy="2705374"/>
            <a:chOff x="7938313" y="590096"/>
            <a:chExt cx="3608962" cy="2705374"/>
          </a:xfrm>
        </p:grpSpPr>
        <p:sp>
          <p:nvSpPr>
            <p:cNvPr id="199" name="Google Shape;199;p17"/>
            <p:cNvSpPr/>
            <p:nvPr/>
          </p:nvSpPr>
          <p:spPr>
            <a:xfrm>
              <a:off x="7938313" y="590096"/>
              <a:ext cx="3608962" cy="2705374"/>
            </a:xfrm>
            <a:prstGeom prst="rect">
              <a:avLst/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7"/>
            <p:cNvSpPr txBox="1"/>
            <p:nvPr/>
          </p:nvSpPr>
          <p:spPr>
            <a:xfrm>
              <a:off x="8290278" y="1234818"/>
              <a:ext cx="313137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1E4E79"/>
                  </a:solidFill>
                  <a:latin typeface="Avenir"/>
                  <a:ea typeface="Avenir"/>
                  <a:cs typeface="Avenir"/>
                  <a:sym typeface="Avenir"/>
                </a:rPr>
                <a:t>Lack of real-time data</a:t>
              </a:r>
              <a:endParaRPr/>
            </a:p>
            <a:p>
              <a:pPr indent="-952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rgbClr val="1E4E79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1E4E79"/>
                  </a:solidFill>
                  <a:latin typeface="Avenir"/>
                  <a:ea typeface="Avenir"/>
                  <a:cs typeface="Avenir"/>
                  <a:sym typeface="Avenir"/>
                </a:rPr>
                <a:t>Restricted information flow</a:t>
              </a:r>
              <a:endParaRPr/>
            </a:p>
            <a:p>
              <a:pPr indent="-952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rgbClr val="1E4E79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1E4E79"/>
                  </a:solidFill>
                  <a:latin typeface="Avenir"/>
                  <a:ea typeface="Avenir"/>
                  <a:cs typeface="Avenir"/>
                  <a:sym typeface="Avenir"/>
                </a:rPr>
                <a:t>Higher operational risk/costs</a:t>
              </a:r>
              <a:endParaRPr/>
            </a:p>
            <a:p>
              <a:pPr indent="-952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rgbClr val="1E4E79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1E4E79"/>
                  </a:solidFill>
                  <a:latin typeface="Avenir"/>
                  <a:ea typeface="Avenir"/>
                  <a:cs typeface="Avenir"/>
                  <a:sym typeface="Avenir"/>
                </a:rPr>
                <a:t>Limited visibility for decision making</a:t>
              </a:r>
              <a:endParaRPr/>
            </a:p>
            <a:p>
              <a:pPr indent="-952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rgbClr val="1E4E79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rgbClr val="1E4E79"/>
                  </a:solidFill>
                  <a:latin typeface="Avenir"/>
                  <a:ea typeface="Avenir"/>
                  <a:cs typeface="Avenir"/>
                  <a:sym typeface="Avenir"/>
                </a:rPr>
                <a:t>Overlooked opportunities</a:t>
              </a:r>
              <a:endParaRPr/>
            </a:p>
          </p:txBody>
        </p:sp>
        <p:sp>
          <p:nvSpPr>
            <p:cNvPr id="201" name="Google Shape;201;p17"/>
            <p:cNvSpPr txBox="1"/>
            <p:nvPr/>
          </p:nvSpPr>
          <p:spPr>
            <a:xfrm>
              <a:off x="8211343" y="829359"/>
              <a:ext cx="26172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D2367"/>
                  </a:solidFill>
                  <a:latin typeface="Avenir"/>
                  <a:ea typeface="Avenir"/>
                  <a:cs typeface="Avenir"/>
                  <a:sym typeface="Avenir"/>
                </a:rPr>
                <a:t>CHALLENGES</a:t>
              </a:r>
              <a:endParaRPr/>
            </a:p>
          </p:txBody>
        </p:sp>
      </p:grpSp>
      <p:sp>
        <p:nvSpPr>
          <p:cNvPr id="202" name="Google Shape;202;p17"/>
          <p:cNvSpPr txBox="1"/>
          <p:nvPr/>
        </p:nvSpPr>
        <p:spPr>
          <a:xfrm>
            <a:off x="460062" y="3657433"/>
            <a:ext cx="35810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WITH FACILIO</a:t>
            </a:r>
            <a:endParaRPr/>
          </a:p>
        </p:txBody>
      </p:sp>
      <p:cxnSp>
        <p:nvCxnSpPr>
          <p:cNvPr id="203" name="Google Shape;203;p17"/>
          <p:cNvCxnSpPr/>
          <p:nvPr/>
        </p:nvCxnSpPr>
        <p:spPr>
          <a:xfrm flipH="1">
            <a:off x="1195639" y="1236723"/>
            <a:ext cx="835200" cy="758400"/>
          </a:xfrm>
          <a:prstGeom prst="curvedConnector3">
            <a:avLst>
              <a:gd fmla="val 53828" name="adj1"/>
            </a:avLst>
          </a:prstGeom>
          <a:noFill/>
          <a:ln cap="flat" cmpd="sng" w="9525">
            <a:solidFill>
              <a:srgbClr val="2E75B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17"/>
          <p:cNvCxnSpPr/>
          <p:nvPr/>
        </p:nvCxnSpPr>
        <p:spPr>
          <a:xfrm rot="10800000">
            <a:off x="1195514" y="1994313"/>
            <a:ext cx="819000" cy="7311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2E75B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17"/>
          <p:cNvCxnSpPr/>
          <p:nvPr/>
        </p:nvCxnSpPr>
        <p:spPr>
          <a:xfrm>
            <a:off x="1227719" y="1994456"/>
            <a:ext cx="726826" cy="0"/>
          </a:xfrm>
          <a:prstGeom prst="straightConnector1">
            <a:avLst/>
          </a:prstGeom>
          <a:noFill/>
          <a:ln cap="flat" cmpd="sng" w="9525">
            <a:solidFill>
              <a:srgbClr val="2E75B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6" name="Google Shape;206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0348" y="4944579"/>
            <a:ext cx="577123" cy="57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41170" y="4267813"/>
            <a:ext cx="488050" cy="4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41170" y="5058514"/>
            <a:ext cx="398826" cy="39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06490" y="5774326"/>
            <a:ext cx="468186" cy="46818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7"/>
          <p:cNvSpPr txBox="1"/>
          <p:nvPr/>
        </p:nvSpPr>
        <p:spPr>
          <a:xfrm>
            <a:off x="2157306" y="5494153"/>
            <a:ext cx="76655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SOFTWARE</a:t>
            </a:r>
            <a:endParaRPr/>
          </a:p>
        </p:txBody>
      </p:sp>
      <p:sp>
        <p:nvSpPr>
          <p:cNvPr id="211" name="Google Shape;211;p17"/>
          <p:cNvSpPr txBox="1"/>
          <p:nvPr/>
        </p:nvSpPr>
        <p:spPr>
          <a:xfrm>
            <a:off x="6445338" y="4753705"/>
            <a:ext cx="64633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OWNERS</a:t>
            </a:r>
            <a:endParaRPr/>
          </a:p>
        </p:txBody>
      </p:sp>
      <p:sp>
        <p:nvSpPr>
          <p:cNvPr id="212" name="Google Shape;212;p17"/>
          <p:cNvSpPr txBox="1"/>
          <p:nvPr/>
        </p:nvSpPr>
        <p:spPr>
          <a:xfrm>
            <a:off x="6387630" y="5490740"/>
            <a:ext cx="76174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OPERATOR</a:t>
            </a:r>
            <a:endParaRPr/>
          </a:p>
        </p:txBody>
      </p:sp>
      <p:cxnSp>
        <p:nvCxnSpPr>
          <p:cNvPr id="213" name="Google Shape;213;p17"/>
          <p:cNvCxnSpPr/>
          <p:nvPr/>
        </p:nvCxnSpPr>
        <p:spPr>
          <a:xfrm flipH="1">
            <a:off x="1195639" y="4525770"/>
            <a:ext cx="835200" cy="758400"/>
          </a:xfrm>
          <a:prstGeom prst="curvedConnector3">
            <a:avLst>
              <a:gd fmla="val 53828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7"/>
          <p:cNvCxnSpPr/>
          <p:nvPr/>
        </p:nvCxnSpPr>
        <p:spPr>
          <a:xfrm rot="10800000">
            <a:off x="1195514" y="5283360"/>
            <a:ext cx="819000" cy="7311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7"/>
          <p:cNvCxnSpPr/>
          <p:nvPr/>
        </p:nvCxnSpPr>
        <p:spPr>
          <a:xfrm>
            <a:off x="1227719" y="5283503"/>
            <a:ext cx="726826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6" name="Google Shape;216;p17"/>
          <p:cNvSpPr/>
          <p:nvPr/>
        </p:nvSpPr>
        <p:spPr>
          <a:xfrm>
            <a:off x="8044639" y="3775613"/>
            <a:ext cx="3608962" cy="27053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8396605" y="4427439"/>
            <a:ext cx="2994484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4A39A4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4A39A4"/>
                </a:solidFill>
                <a:latin typeface="Avenir"/>
                <a:ea typeface="Avenir"/>
                <a:cs typeface="Avenir"/>
                <a:sym typeface="Avenir"/>
              </a:rPr>
              <a:t>Access to real-time building data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4A39A4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4A39A4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4A39A4"/>
                </a:solidFill>
                <a:latin typeface="Avenir"/>
                <a:ea typeface="Avenir"/>
                <a:cs typeface="Avenir"/>
                <a:sym typeface="Avenir"/>
              </a:rPr>
              <a:t>Optimized operations &amp; workflows – driven by AI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4A39A4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4A39A4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4A39A4"/>
                </a:solidFill>
                <a:latin typeface="Avenir"/>
                <a:ea typeface="Avenir"/>
                <a:cs typeface="Avenir"/>
                <a:sym typeface="Avenir"/>
              </a:rPr>
              <a:t>Remotely control assets &amp; spaces in portfolio</a:t>
            </a:r>
            <a:endParaRPr/>
          </a:p>
        </p:txBody>
      </p:sp>
      <p:sp>
        <p:nvSpPr>
          <p:cNvPr id="218" name="Google Shape;218;p17"/>
          <p:cNvSpPr txBox="1"/>
          <p:nvPr/>
        </p:nvSpPr>
        <p:spPr>
          <a:xfrm>
            <a:off x="8317669" y="4014876"/>
            <a:ext cx="26172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BENEFITS</a:t>
            </a:r>
            <a:endParaRPr/>
          </a:p>
        </p:txBody>
      </p:sp>
      <p:sp>
        <p:nvSpPr>
          <p:cNvPr id="219" name="Google Shape;219;p17"/>
          <p:cNvSpPr/>
          <p:nvPr/>
        </p:nvSpPr>
        <p:spPr>
          <a:xfrm>
            <a:off x="1729993" y="4753705"/>
            <a:ext cx="1432926" cy="215444"/>
          </a:xfrm>
          <a:prstGeom prst="rect">
            <a:avLst/>
          </a:prstGeom>
          <a:solidFill>
            <a:srgbClr val="4A39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1845521" y="4757118"/>
            <a:ext cx="13901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AUTOMATION SYSTEMS</a:t>
            </a:r>
            <a:endParaRPr/>
          </a:p>
        </p:txBody>
      </p:sp>
      <p:sp>
        <p:nvSpPr>
          <p:cNvPr id="221" name="Google Shape;221;p17"/>
          <p:cNvSpPr/>
          <p:nvPr/>
        </p:nvSpPr>
        <p:spPr>
          <a:xfrm>
            <a:off x="1475444" y="6288950"/>
            <a:ext cx="1636928" cy="215444"/>
          </a:xfrm>
          <a:prstGeom prst="rect">
            <a:avLst/>
          </a:prstGeom>
          <a:solidFill>
            <a:srgbClr val="4A39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1940256" y="6300319"/>
            <a:ext cx="117211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SERVICE PROVIDERS</a:t>
            </a:r>
            <a:endParaRPr/>
          </a:p>
        </p:txBody>
      </p:sp>
      <p:sp>
        <p:nvSpPr>
          <p:cNvPr id="223" name="Google Shape;223;p17"/>
          <p:cNvSpPr/>
          <p:nvPr/>
        </p:nvSpPr>
        <p:spPr>
          <a:xfrm>
            <a:off x="5714951" y="6272582"/>
            <a:ext cx="1615047" cy="215444"/>
          </a:xfrm>
          <a:prstGeom prst="rect">
            <a:avLst/>
          </a:prstGeom>
          <a:solidFill>
            <a:srgbClr val="4A39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5979529" y="6296906"/>
            <a:ext cx="15135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TENANT AND OCCUPANTS</a:t>
            </a:r>
            <a:endParaRPr/>
          </a:p>
        </p:txBody>
      </p:sp>
      <p:pic>
        <p:nvPicPr>
          <p:cNvPr id="225" name="Google Shape;225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9873" y="6156674"/>
            <a:ext cx="675953" cy="17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498252" y="5754319"/>
            <a:ext cx="498175" cy="50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445274" y="2462509"/>
            <a:ext cx="498175" cy="50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466508" y="933350"/>
            <a:ext cx="460313" cy="46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517182" y="4201066"/>
            <a:ext cx="460313" cy="46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491923" y="1750851"/>
            <a:ext cx="417442" cy="41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530554" y="5017888"/>
            <a:ext cx="417442" cy="41744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7"/>
          <p:cNvSpPr/>
          <p:nvPr/>
        </p:nvSpPr>
        <p:spPr>
          <a:xfrm>
            <a:off x="0" y="419018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532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21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3708912" y="4721150"/>
            <a:ext cx="2065779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FACILIO BUILDING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OPS CLOUD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Consolidated portfolio operational data</a:t>
            </a:r>
            <a:endParaRPr/>
          </a:p>
          <a:p>
            <a:pPr indent="-1143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Empower every stakeholder with real-time insights.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p17"/>
          <p:cNvCxnSpPr/>
          <p:nvPr/>
        </p:nvCxnSpPr>
        <p:spPr>
          <a:xfrm>
            <a:off x="2829219" y="5283503"/>
            <a:ext cx="221891" cy="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" name="Google Shape;235;p17"/>
          <p:cNvCxnSpPr/>
          <p:nvPr/>
        </p:nvCxnSpPr>
        <p:spPr>
          <a:xfrm>
            <a:off x="6148668" y="5283503"/>
            <a:ext cx="234067" cy="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6" name="Google Shape;23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18"/>
          <p:cNvSpPr txBox="1"/>
          <p:nvPr/>
        </p:nvSpPr>
        <p:spPr>
          <a:xfrm>
            <a:off x="3731421" y="288768"/>
            <a:ext cx="4729159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60C84"/>
                </a:solidFill>
                <a:latin typeface="Avenir"/>
                <a:ea typeface="Avenir"/>
                <a:cs typeface="Avenir"/>
                <a:sym typeface="Avenir"/>
              </a:rPr>
              <a:t>Facilio: Platform Overview</a:t>
            </a:r>
            <a:endParaRPr b="1" sz="2400">
              <a:solidFill>
                <a:srgbClr val="360C8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43" name="Google Shape;243;p18"/>
          <p:cNvGrpSpPr/>
          <p:nvPr/>
        </p:nvGrpSpPr>
        <p:grpSpPr>
          <a:xfrm>
            <a:off x="2382253" y="990578"/>
            <a:ext cx="9373011" cy="5313969"/>
            <a:chOff x="1911043" y="990578"/>
            <a:chExt cx="9844221" cy="5510806"/>
          </a:xfrm>
        </p:grpSpPr>
        <p:sp>
          <p:nvSpPr>
            <p:cNvPr id="244" name="Google Shape;244;p18"/>
            <p:cNvSpPr/>
            <p:nvPr/>
          </p:nvSpPr>
          <p:spPr>
            <a:xfrm>
              <a:off x="1911043" y="990578"/>
              <a:ext cx="9838878" cy="1520456"/>
            </a:xfrm>
            <a:prstGeom prst="rect">
              <a:avLst/>
            </a:prstGeom>
            <a:noFill/>
            <a:ln cap="rnd" cmpd="sng" w="12700">
              <a:solidFill>
                <a:srgbClr val="524AD3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" name="Google Shape;245;p18"/>
            <p:cNvGrpSpPr/>
            <p:nvPr/>
          </p:nvGrpSpPr>
          <p:grpSpPr>
            <a:xfrm>
              <a:off x="2149818" y="1241703"/>
              <a:ext cx="2735170" cy="1031051"/>
              <a:chOff x="2177250" y="1479563"/>
              <a:chExt cx="2735170" cy="1031051"/>
            </a:xfrm>
          </p:grpSpPr>
          <p:sp>
            <p:nvSpPr>
              <p:cNvPr id="246" name="Google Shape;246;p18"/>
              <p:cNvSpPr/>
              <p:nvPr/>
            </p:nvSpPr>
            <p:spPr>
              <a:xfrm>
                <a:off x="2177250" y="1479563"/>
                <a:ext cx="2735170" cy="1031051"/>
              </a:xfrm>
              <a:prstGeom prst="roundRect">
                <a:avLst>
                  <a:gd fmla="val 16667" name="adj"/>
                </a:avLst>
              </a:prstGeom>
              <a:solidFill>
                <a:srgbClr val="D9D9D9">
                  <a:alpha val="4392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8"/>
              <p:cNvSpPr txBox="1"/>
              <p:nvPr/>
            </p:nvSpPr>
            <p:spPr>
              <a:xfrm>
                <a:off x="2403783" y="1603873"/>
                <a:ext cx="2217397" cy="303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rgbClr val="595959"/>
                    </a:solidFill>
                    <a:latin typeface="Avenir"/>
                    <a:ea typeface="Avenir"/>
                    <a:cs typeface="Avenir"/>
                    <a:sym typeface="Avenir"/>
                  </a:rPr>
                  <a:t>LEGACY AUTOMATION</a:t>
                </a:r>
                <a:endParaRPr sz="1300">
                  <a:solidFill>
                    <a:srgbClr val="5959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cxnSp>
            <p:nvCxnSpPr>
              <p:cNvPr id="248" name="Google Shape;248;p18"/>
              <p:cNvCxnSpPr>
                <a:stCxn id="246" idx="1"/>
                <a:endCxn id="246" idx="3"/>
              </p:cNvCxnSpPr>
              <p:nvPr/>
            </p:nvCxnSpPr>
            <p:spPr>
              <a:xfrm>
                <a:off x="2177250" y="1995088"/>
                <a:ext cx="27351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CD8FAC">
                    <a:alpha val="28627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49" name="Google Shape;249;p18"/>
              <p:cNvSpPr txBox="1"/>
              <p:nvPr/>
            </p:nvSpPr>
            <p:spPr>
              <a:xfrm>
                <a:off x="2177250" y="2116772"/>
                <a:ext cx="2735170" cy="2872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venir"/>
                    <a:ea typeface="Avenir"/>
                    <a:cs typeface="Avenir"/>
                    <a:sym typeface="Avenir"/>
                  </a:rPr>
                  <a:t>BMS, HVAC, Elevator, Fire Safety</a:t>
                </a:r>
                <a:endParaRPr sz="1200">
                  <a:solidFill>
                    <a:srgbClr val="5959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250" name="Google Shape;250;p18"/>
            <p:cNvSpPr/>
            <p:nvPr/>
          </p:nvSpPr>
          <p:spPr>
            <a:xfrm>
              <a:off x="5462897" y="1239989"/>
              <a:ext cx="2735170" cy="1031051"/>
            </a:xfrm>
            <a:prstGeom prst="roundRect">
              <a:avLst>
                <a:gd fmla="val 16667" name="adj"/>
              </a:avLst>
            </a:prstGeom>
            <a:solidFill>
              <a:srgbClr val="524AD3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8"/>
            <p:cNvSpPr txBox="1"/>
            <p:nvPr/>
          </p:nvSpPr>
          <p:spPr>
            <a:xfrm>
              <a:off x="5462897" y="1355147"/>
              <a:ext cx="2735170" cy="303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44389F"/>
                  </a:solidFill>
                  <a:latin typeface="Avenir"/>
                  <a:ea typeface="Avenir"/>
                  <a:cs typeface="Avenir"/>
                  <a:sym typeface="Avenir"/>
                </a:rPr>
                <a:t>IOT SENSORS &amp; DEVICES</a:t>
              </a:r>
              <a:endParaRPr sz="1300">
                <a:solidFill>
                  <a:srgbClr val="44389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252" name="Google Shape;252;p18"/>
            <p:cNvCxnSpPr>
              <a:stCxn id="250" idx="1"/>
              <a:endCxn id="250" idx="3"/>
            </p:cNvCxnSpPr>
            <p:nvPr/>
          </p:nvCxnSpPr>
          <p:spPr>
            <a:xfrm>
              <a:off x="5462897" y="1755514"/>
              <a:ext cx="2735100" cy="0"/>
            </a:xfrm>
            <a:prstGeom prst="straightConnector1">
              <a:avLst/>
            </a:prstGeom>
            <a:noFill/>
            <a:ln cap="flat" cmpd="sng" w="12700">
              <a:solidFill>
                <a:srgbClr val="009F53">
                  <a:alpha val="1882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3" name="Google Shape;253;p18"/>
            <p:cNvSpPr txBox="1"/>
            <p:nvPr/>
          </p:nvSpPr>
          <p:spPr>
            <a:xfrm>
              <a:off x="5462897" y="1877198"/>
              <a:ext cx="2735170" cy="287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44389F"/>
                  </a:solidFill>
                  <a:latin typeface="Avenir"/>
                  <a:ea typeface="Avenir"/>
                  <a:cs typeface="Avenir"/>
                  <a:sym typeface="Avenir"/>
                </a:rPr>
                <a:t>People Counting, Camera, Energy</a:t>
              </a: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1916386" y="3026560"/>
              <a:ext cx="9838878" cy="3474824"/>
            </a:xfrm>
            <a:prstGeom prst="rect">
              <a:avLst/>
            </a:prstGeom>
            <a:solidFill>
              <a:srgbClr val="F0EDF7">
                <a:alpha val="43921"/>
              </a:srgbClr>
            </a:solidFill>
            <a:ln cap="rnd" cmpd="sng" w="19050">
              <a:solidFill>
                <a:srgbClr val="6627B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2149815" y="3261387"/>
              <a:ext cx="9369301" cy="1034592"/>
            </a:xfrm>
            <a:prstGeom prst="rect">
              <a:avLst/>
            </a:prstGeom>
            <a:solidFill>
              <a:srgbClr val="5321AA"/>
            </a:solidFill>
            <a:ln>
              <a:noFill/>
            </a:ln>
            <a:effectLst>
              <a:outerShdw blurRad="127000" rotWithShape="0" algn="ctr" dir="5400000" dist="50800">
                <a:srgbClr val="400089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6" name="Google Shape;256;p18"/>
            <p:cNvGrpSpPr/>
            <p:nvPr/>
          </p:nvGrpSpPr>
          <p:grpSpPr>
            <a:xfrm>
              <a:off x="8783947" y="1239989"/>
              <a:ext cx="2735170" cy="1031051"/>
              <a:chOff x="8811379" y="1477849"/>
              <a:chExt cx="2735170" cy="1031051"/>
            </a:xfrm>
          </p:grpSpPr>
          <p:sp>
            <p:nvSpPr>
              <p:cNvPr id="257" name="Google Shape;257;p18"/>
              <p:cNvSpPr/>
              <p:nvPr/>
            </p:nvSpPr>
            <p:spPr>
              <a:xfrm>
                <a:off x="8811379" y="1477849"/>
                <a:ext cx="2735170" cy="1031051"/>
              </a:xfrm>
              <a:prstGeom prst="roundRect">
                <a:avLst>
                  <a:gd fmla="val 16667" name="adj"/>
                </a:avLst>
              </a:prstGeom>
              <a:solidFill>
                <a:srgbClr val="F0EDF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8"/>
              <p:cNvSpPr txBox="1"/>
              <p:nvPr/>
            </p:nvSpPr>
            <p:spPr>
              <a:xfrm>
                <a:off x="8811379" y="1593007"/>
                <a:ext cx="2735170" cy="303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rgbClr val="3E1778"/>
                    </a:solidFill>
                    <a:latin typeface="Avenir"/>
                    <a:ea typeface="Avenir"/>
                    <a:cs typeface="Avenir"/>
                    <a:sym typeface="Avenir"/>
                  </a:rPr>
                  <a:t>FUTURE SYSTEMS</a:t>
                </a:r>
                <a:endParaRPr sz="1300">
                  <a:solidFill>
                    <a:srgbClr val="3E1778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cxnSp>
            <p:nvCxnSpPr>
              <p:cNvPr id="259" name="Google Shape;259;p18"/>
              <p:cNvCxnSpPr>
                <a:stCxn id="257" idx="1"/>
                <a:endCxn id="257" idx="3"/>
              </p:cNvCxnSpPr>
              <p:nvPr/>
            </p:nvCxnSpPr>
            <p:spPr>
              <a:xfrm>
                <a:off x="8811379" y="1993375"/>
                <a:ext cx="27351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CDC1E2">
                    <a:alpha val="6274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60" name="Google Shape;260;p18"/>
              <p:cNvSpPr txBox="1"/>
              <p:nvPr/>
            </p:nvSpPr>
            <p:spPr>
              <a:xfrm>
                <a:off x="8811379" y="2035808"/>
                <a:ext cx="2735170" cy="4468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3E1778"/>
                    </a:solidFill>
                    <a:latin typeface="Avenir"/>
                    <a:ea typeface="Avenir"/>
                    <a:cs typeface="Avenir"/>
                    <a:sym typeface="Avenir"/>
                  </a:rPr>
                  <a:t>BIM systems, Digital Twin, AR,, Visual AI, Space Planning</a:t>
                </a:r>
                <a:endParaRPr sz="1100">
                  <a:solidFill>
                    <a:srgbClr val="3E1778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261" name="Google Shape;261;p18"/>
            <p:cNvSpPr txBox="1"/>
            <p:nvPr/>
          </p:nvSpPr>
          <p:spPr>
            <a:xfrm>
              <a:off x="3026792" y="3594099"/>
              <a:ext cx="2272850" cy="3510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OpsCloud</a:t>
              </a:r>
              <a:endParaRPr b="1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" name="Google Shape;262;p18"/>
            <p:cNvSpPr txBox="1"/>
            <p:nvPr/>
          </p:nvSpPr>
          <p:spPr>
            <a:xfrm>
              <a:off x="5113772" y="3405773"/>
              <a:ext cx="6405678" cy="691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285750" lvl="0" marL="2857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90"/>
                <a:buFont typeface="Arial"/>
                <a:buChar char="•"/>
              </a:pPr>
              <a:r>
                <a:rPr lang="en-US" sz="13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Building data is aggregated in real time</a:t>
              </a:r>
              <a:endParaRPr/>
            </a:p>
            <a:p>
              <a:pPr indent="-285750" lvl="0" marL="2857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90"/>
                <a:buFont typeface="Arial"/>
                <a:buChar char="•"/>
              </a:pPr>
              <a:r>
                <a:rPr lang="en-US" sz="13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Machine learning models are applied to the data to optimize operations</a:t>
              </a:r>
              <a:endParaRPr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5652730" y="4892941"/>
              <a:ext cx="2735170" cy="1308405"/>
            </a:xfrm>
            <a:prstGeom prst="roundRect">
              <a:avLst>
                <a:gd fmla="val 16667" name="adj"/>
              </a:avLst>
            </a:prstGeom>
            <a:solidFill>
              <a:srgbClr val="FFEFF6"/>
            </a:solidFill>
            <a:ln cap="flat" cmpd="sng" w="9525">
              <a:solidFill>
                <a:srgbClr val="9E80E2">
                  <a:alpha val="66666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27000" rotWithShape="0" algn="ctr" dir="5400000" dist="50800">
                <a:srgbClr val="400089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8783946" y="4891227"/>
              <a:ext cx="2735170" cy="1310119"/>
            </a:xfrm>
            <a:prstGeom prst="roundRect">
              <a:avLst>
                <a:gd fmla="val 16667" name="adj"/>
              </a:avLst>
            </a:prstGeom>
            <a:solidFill>
              <a:srgbClr val="E7FBFB"/>
            </a:solidFill>
            <a:ln cap="flat" cmpd="sng" w="9525">
              <a:solidFill>
                <a:srgbClr val="9E80E2">
                  <a:alpha val="66666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27000" rotWithShape="0" algn="ctr" dir="5400000" dist="50800">
                <a:srgbClr val="400089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265;p18"/>
            <p:cNvGrpSpPr/>
            <p:nvPr/>
          </p:nvGrpSpPr>
          <p:grpSpPr>
            <a:xfrm>
              <a:off x="2318459" y="4891227"/>
              <a:ext cx="2735171" cy="1310119"/>
              <a:chOff x="2345891" y="5430030"/>
              <a:chExt cx="2735171" cy="1310119"/>
            </a:xfrm>
          </p:grpSpPr>
          <p:sp>
            <p:nvSpPr>
              <p:cNvPr id="266" name="Google Shape;266;p18"/>
              <p:cNvSpPr/>
              <p:nvPr/>
            </p:nvSpPr>
            <p:spPr>
              <a:xfrm>
                <a:off x="2345891" y="5430030"/>
                <a:ext cx="2735171" cy="1310119"/>
              </a:xfrm>
              <a:prstGeom prst="roundRect">
                <a:avLst>
                  <a:gd fmla="val 16667" name="adj"/>
                </a:avLst>
              </a:prstGeom>
              <a:solidFill>
                <a:srgbClr val="ECF3FF"/>
              </a:solidFill>
              <a:ln cap="flat" cmpd="sng" w="9525">
                <a:solidFill>
                  <a:srgbClr val="9E80E2">
                    <a:alpha val="66666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27000" rotWithShape="0" algn="ctr" dir="5400000" dist="50800">
                  <a:srgbClr val="400089">
                    <a:alpha val="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8"/>
              <p:cNvSpPr txBox="1"/>
              <p:nvPr/>
            </p:nvSpPr>
            <p:spPr>
              <a:xfrm>
                <a:off x="3395583" y="5792174"/>
                <a:ext cx="1662981" cy="5426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C8AFF"/>
                    </a:solidFill>
                    <a:latin typeface="Avenir"/>
                    <a:ea typeface="Avenir"/>
                    <a:cs typeface="Avenir"/>
                    <a:sym typeface="Avenir"/>
                  </a:rPr>
                  <a:t>Connected Buildings</a:t>
                </a:r>
                <a:endParaRPr b="1" sz="1400">
                  <a:solidFill>
                    <a:srgbClr val="3C8AFF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pic>
          <p:nvPicPr>
            <p:cNvPr id="268" name="Google Shape;268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32211" y="3526460"/>
              <a:ext cx="593914" cy="5753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18"/>
            <p:cNvSpPr/>
            <p:nvPr/>
          </p:nvSpPr>
          <p:spPr>
            <a:xfrm>
              <a:off x="2035819" y="4771238"/>
              <a:ext cx="9589325" cy="1556410"/>
            </a:xfrm>
            <a:prstGeom prst="rect">
              <a:avLst/>
            </a:prstGeom>
            <a:noFill/>
            <a:ln cap="rnd" cmpd="sng" w="19050">
              <a:solidFill>
                <a:srgbClr val="AEA2D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0" name="Google Shape;270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66563" y="4343184"/>
              <a:ext cx="353753" cy="352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92704" y="2532887"/>
              <a:ext cx="327611" cy="4401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Google Shape;272;p18"/>
          <p:cNvSpPr/>
          <p:nvPr/>
        </p:nvSpPr>
        <p:spPr>
          <a:xfrm>
            <a:off x="476910" y="1033831"/>
            <a:ext cx="1379641" cy="1379641"/>
          </a:xfrm>
          <a:prstGeom prst="ellipse">
            <a:avLst/>
          </a:prstGeom>
          <a:noFill/>
          <a:ln cap="flat" cmpd="sng" w="12700">
            <a:solidFill>
              <a:srgbClr val="0415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Collect Data</a:t>
            </a:r>
            <a:endParaRPr sz="1200">
              <a:solidFill>
                <a:srgbClr val="2D23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3" name="Google Shape;273;p18"/>
          <p:cNvSpPr/>
          <p:nvPr/>
        </p:nvSpPr>
        <p:spPr>
          <a:xfrm>
            <a:off x="476910" y="2835015"/>
            <a:ext cx="1379641" cy="1379641"/>
          </a:xfrm>
          <a:prstGeom prst="ellipse">
            <a:avLst/>
          </a:prstGeom>
          <a:noFill/>
          <a:ln cap="flat" cmpd="sng" w="12700">
            <a:solidFill>
              <a:srgbClr val="0415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Interpret &amp; Analyze Data</a:t>
            </a:r>
            <a:endParaRPr sz="1200">
              <a:solidFill>
                <a:srgbClr val="2D23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467287" y="4636199"/>
            <a:ext cx="1379641" cy="1379641"/>
          </a:xfrm>
          <a:prstGeom prst="ellipse">
            <a:avLst/>
          </a:prstGeom>
          <a:noFill/>
          <a:ln cap="flat" cmpd="sng" w="12700">
            <a:solidFill>
              <a:srgbClr val="0415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D23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567455" y="4987426"/>
            <a:ext cx="119854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Use Data to Optimize Performance</a:t>
            </a:r>
            <a:endParaRPr sz="1200">
              <a:solidFill>
                <a:srgbClr val="2D23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>
            <a:off x="512627" y="300922"/>
            <a:ext cx="358107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How it works?</a:t>
            </a:r>
            <a:endParaRPr/>
          </a:p>
        </p:txBody>
      </p:sp>
      <p:sp>
        <p:nvSpPr>
          <p:cNvPr id="277" name="Google Shape;277;p18"/>
          <p:cNvSpPr/>
          <p:nvPr/>
        </p:nvSpPr>
        <p:spPr>
          <a:xfrm>
            <a:off x="0" y="419018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532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" name="Google Shape;278;p18"/>
          <p:cNvGrpSpPr/>
          <p:nvPr/>
        </p:nvGrpSpPr>
        <p:grpSpPr>
          <a:xfrm>
            <a:off x="1795212" y="1671935"/>
            <a:ext cx="638757" cy="107973"/>
            <a:chOff x="1795212" y="1671935"/>
            <a:chExt cx="638757" cy="107973"/>
          </a:xfrm>
        </p:grpSpPr>
        <p:cxnSp>
          <p:nvCxnSpPr>
            <p:cNvPr id="279" name="Google Shape;279;p18"/>
            <p:cNvCxnSpPr>
              <a:stCxn id="272" idx="6"/>
              <a:endCxn id="244" idx="1"/>
            </p:cNvCxnSpPr>
            <p:nvPr/>
          </p:nvCxnSpPr>
          <p:spPr>
            <a:xfrm>
              <a:off x="1856551" y="1723651"/>
              <a:ext cx="525600" cy="0"/>
            </a:xfrm>
            <a:prstGeom prst="straightConnector1">
              <a:avLst/>
            </a:prstGeom>
            <a:noFill/>
            <a:ln cap="flat" cmpd="sng" w="9525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0" name="Google Shape;280;p18"/>
            <p:cNvSpPr/>
            <p:nvPr/>
          </p:nvSpPr>
          <p:spPr>
            <a:xfrm>
              <a:off x="1795212" y="1676476"/>
              <a:ext cx="103432" cy="103432"/>
            </a:xfrm>
            <a:prstGeom prst="ellipse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2330537" y="1671935"/>
              <a:ext cx="103432" cy="103432"/>
            </a:xfrm>
            <a:prstGeom prst="ellipse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18"/>
          <p:cNvGrpSpPr/>
          <p:nvPr/>
        </p:nvGrpSpPr>
        <p:grpSpPr>
          <a:xfrm>
            <a:off x="1795212" y="3510370"/>
            <a:ext cx="638757" cy="107973"/>
            <a:chOff x="1795212" y="1671935"/>
            <a:chExt cx="638757" cy="107973"/>
          </a:xfrm>
        </p:grpSpPr>
        <p:cxnSp>
          <p:nvCxnSpPr>
            <p:cNvPr id="283" name="Google Shape;283;p18"/>
            <p:cNvCxnSpPr/>
            <p:nvPr/>
          </p:nvCxnSpPr>
          <p:spPr>
            <a:xfrm>
              <a:off x="1856551" y="1723652"/>
              <a:ext cx="525702" cy="0"/>
            </a:xfrm>
            <a:prstGeom prst="straightConnector1">
              <a:avLst/>
            </a:prstGeom>
            <a:noFill/>
            <a:ln cap="flat" cmpd="sng" w="9525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4" name="Google Shape;284;p18"/>
            <p:cNvSpPr/>
            <p:nvPr/>
          </p:nvSpPr>
          <p:spPr>
            <a:xfrm>
              <a:off x="1795212" y="1676476"/>
              <a:ext cx="103432" cy="103432"/>
            </a:xfrm>
            <a:prstGeom prst="ellipse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2330537" y="1671935"/>
              <a:ext cx="103432" cy="103432"/>
            </a:xfrm>
            <a:prstGeom prst="ellipse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18"/>
          <p:cNvGrpSpPr/>
          <p:nvPr/>
        </p:nvGrpSpPr>
        <p:grpSpPr>
          <a:xfrm>
            <a:off x="1796660" y="5315714"/>
            <a:ext cx="638757" cy="107973"/>
            <a:chOff x="1795212" y="1671935"/>
            <a:chExt cx="638757" cy="107973"/>
          </a:xfrm>
        </p:grpSpPr>
        <p:cxnSp>
          <p:nvCxnSpPr>
            <p:cNvPr id="287" name="Google Shape;287;p18"/>
            <p:cNvCxnSpPr/>
            <p:nvPr/>
          </p:nvCxnSpPr>
          <p:spPr>
            <a:xfrm>
              <a:off x="1856551" y="1723652"/>
              <a:ext cx="525702" cy="0"/>
            </a:xfrm>
            <a:prstGeom prst="straightConnector1">
              <a:avLst/>
            </a:prstGeom>
            <a:noFill/>
            <a:ln cap="flat" cmpd="sng" w="9525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8" name="Google Shape;288;p18"/>
            <p:cNvSpPr/>
            <p:nvPr/>
          </p:nvSpPr>
          <p:spPr>
            <a:xfrm>
              <a:off x="1795212" y="1676476"/>
              <a:ext cx="103432" cy="103432"/>
            </a:xfrm>
            <a:prstGeom prst="ellipse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2330537" y="1671935"/>
              <a:ext cx="103432" cy="103432"/>
            </a:xfrm>
            <a:prstGeom prst="ellipse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0" name="Google Shape;29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49412" y="5021119"/>
            <a:ext cx="731093" cy="60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83764" y="5060796"/>
            <a:ext cx="733428" cy="54808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8"/>
          <p:cNvSpPr txBox="1"/>
          <p:nvPr/>
        </p:nvSpPr>
        <p:spPr>
          <a:xfrm>
            <a:off x="7101935" y="5073226"/>
            <a:ext cx="15833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3093"/>
                </a:solidFill>
                <a:latin typeface="Avenir"/>
                <a:ea typeface="Avenir"/>
                <a:cs typeface="Avenir"/>
                <a:sym typeface="Avenir"/>
              </a:rPr>
              <a:t>Tenant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3093"/>
                </a:solidFill>
                <a:latin typeface="Avenir"/>
                <a:ea typeface="Avenir"/>
                <a:cs typeface="Avenir"/>
                <a:sym typeface="Avenir"/>
              </a:rPr>
              <a:t>Experience</a:t>
            </a:r>
            <a:endParaRPr b="1" sz="1400">
              <a:solidFill>
                <a:srgbClr val="FF309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3" name="Google Shape;29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27537" y="5019519"/>
            <a:ext cx="511276" cy="58935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8"/>
          <p:cNvSpPr txBox="1"/>
          <p:nvPr/>
        </p:nvSpPr>
        <p:spPr>
          <a:xfrm>
            <a:off x="10021917" y="5090595"/>
            <a:ext cx="15833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B4C6"/>
                </a:solidFill>
                <a:latin typeface="Avenir"/>
                <a:ea typeface="Avenir"/>
                <a:cs typeface="Avenir"/>
                <a:sym typeface="Avenir"/>
              </a:rPr>
              <a:t>Maintenance Management</a:t>
            </a:r>
            <a:endParaRPr b="1" sz="1400">
              <a:solidFill>
                <a:srgbClr val="00B4C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p19"/>
          <p:cNvSpPr/>
          <p:nvPr/>
        </p:nvSpPr>
        <p:spPr>
          <a:xfrm>
            <a:off x="480541" y="1266653"/>
            <a:ext cx="5693419" cy="4775458"/>
          </a:xfrm>
          <a:prstGeom prst="rect">
            <a:avLst/>
          </a:prstGeom>
          <a:solidFill>
            <a:srgbClr val="5321AA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6121" y="1266653"/>
            <a:ext cx="2500285" cy="242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8961356" y="3847629"/>
            <a:ext cx="349936" cy="56143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9"/>
          <p:cNvSpPr txBox="1"/>
          <p:nvPr/>
        </p:nvSpPr>
        <p:spPr>
          <a:xfrm>
            <a:off x="409534" y="1776945"/>
            <a:ext cx="5644375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4508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Facilio captures data effortlessly from RE portfolios with multi-vendor automation systems &amp; equipment. </a:t>
            </a:r>
            <a:endParaRPr/>
          </a:p>
          <a:p>
            <a:pPr indent="-179070" lvl="0" marL="450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9070" lvl="0" marL="450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4508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 proprietary Internet-of-Things (IoT) driver integrates with BMS, HVAC, Metering, Power, Fire Safety &amp; other systems. The driver uses the Niagara framework &amp; can connect with JACE or other Tridium middleware.</a:t>
            </a:r>
            <a:endParaRPr/>
          </a:p>
          <a:p>
            <a:pPr indent="-179070" lvl="0" marL="450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9070" lvl="0" marL="450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4508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Integration with existing device network is done through open MQTT/REST/SOAP API based communication with controllers. </a:t>
            </a:r>
            <a:endParaRPr/>
          </a:p>
          <a:p>
            <a:pPr indent="-179070" lvl="0" marL="450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9070" lvl="0" marL="450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4508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 driver supports all standard protocols including BACNET/IP, Modbus, OPC, oBIX etc.</a:t>
            </a:r>
            <a:endParaRPr/>
          </a:p>
          <a:p>
            <a:pPr indent="0" lvl="0" marL="165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4" name="Google Shape;304;p19"/>
          <p:cNvSpPr txBox="1"/>
          <p:nvPr/>
        </p:nvSpPr>
        <p:spPr>
          <a:xfrm>
            <a:off x="8313830" y="2047931"/>
            <a:ext cx="172051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41564"/>
                </a:solidFill>
                <a:latin typeface="Avenir"/>
                <a:ea typeface="Avenir"/>
                <a:cs typeface="Avenir"/>
                <a:sym typeface="Avenir"/>
              </a:rPr>
              <a:t>BuildingOps Cloud</a:t>
            </a:r>
            <a:endParaRPr b="1" sz="1500">
              <a:solidFill>
                <a:srgbClr val="0415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5" name="Google Shape;305;p19"/>
          <p:cNvSpPr/>
          <p:nvPr/>
        </p:nvSpPr>
        <p:spPr>
          <a:xfrm>
            <a:off x="6480024" y="4252039"/>
            <a:ext cx="5312601" cy="1790072"/>
          </a:xfrm>
          <a:prstGeom prst="rect">
            <a:avLst/>
          </a:prstGeom>
          <a:solidFill>
            <a:srgbClr val="F1EC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9"/>
          <p:cNvSpPr/>
          <p:nvPr/>
        </p:nvSpPr>
        <p:spPr>
          <a:xfrm>
            <a:off x="6687206" y="4183430"/>
            <a:ext cx="4264873" cy="1736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6582438" y="5673892"/>
            <a:ext cx="477788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B1C73"/>
                </a:solidFill>
                <a:latin typeface="Avenir"/>
                <a:ea typeface="Avenir"/>
                <a:cs typeface="Avenir"/>
                <a:sym typeface="Avenir"/>
              </a:rPr>
              <a:t>COMPLEX MULTI VENDOR AUTOMATION ENVIRONMENT</a:t>
            </a:r>
            <a:endParaRPr/>
          </a:p>
        </p:txBody>
      </p:sp>
      <p:sp>
        <p:nvSpPr>
          <p:cNvPr id="308" name="Google Shape;308;p19"/>
          <p:cNvSpPr/>
          <p:nvPr/>
        </p:nvSpPr>
        <p:spPr>
          <a:xfrm>
            <a:off x="6582438" y="5051857"/>
            <a:ext cx="977299" cy="441166"/>
          </a:xfrm>
          <a:prstGeom prst="roundRect">
            <a:avLst>
              <a:gd fmla="val 16667" name="adj"/>
            </a:avLst>
          </a:prstGeom>
          <a:solidFill>
            <a:srgbClr val="DDD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A1C72"/>
                </a:solidFill>
                <a:latin typeface="Avenir"/>
                <a:ea typeface="Avenir"/>
                <a:cs typeface="Avenir"/>
                <a:sym typeface="Avenir"/>
              </a:rPr>
              <a:t>SENSOR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B1C73"/>
                </a:solidFill>
                <a:latin typeface="Avenir"/>
                <a:ea typeface="Avenir"/>
                <a:cs typeface="Avenir"/>
                <a:sym typeface="Avenir"/>
              </a:rPr>
              <a:t>NETWORKS</a:t>
            </a:r>
            <a:endParaRPr/>
          </a:p>
        </p:txBody>
      </p:sp>
      <p:sp>
        <p:nvSpPr>
          <p:cNvPr id="309" name="Google Shape;309;p19"/>
          <p:cNvSpPr/>
          <p:nvPr/>
        </p:nvSpPr>
        <p:spPr>
          <a:xfrm>
            <a:off x="6582438" y="4467450"/>
            <a:ext cx="4777889" cy="4856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7111" y="4641786"/>
            <a:ext cx="657641" cy="15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9"/>
          <p:cNvPicPr preferRelativeResize="0"/>
          <p:nvPr/>
        </p:nvPicPr>
        <p:blipFill rotWithShape="1">
          <a:blip r:embed="rId6">
            <a:alphaModFix/>
          </a:blip>
          <a:srcRect b="31474" l="0" r="0" t="28685"/>
          <a:stretch/>
        </p:blipFill>
        <p:spPr>
          <a:xfrm>
            <a:off x="7718848" y="4572598"/>
            <a:ext cx="912229" cy="27754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9"/>
          <p:cNvSpPr txBox="1"/>
          <p:nvPr/>
        </p:nvSpPr>
        <p:spPr>
          <a:xfrm>
            <a:off x="11437567" y="5168550"/>
            <a:ext cx="1693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313" name="Google Shape;313;p19"/>
          <p:cNvSpPr txBox="1"/>
          <p:nvPr/>
        </p:nvSpPr>
        <p:spPr>
          <a:xfrm>
            <a:off x="11449142" y="4589816"/>
            <a:ext cx="1693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314" name="Google Shape;314;p19"/>
          <p:cNvPicPr preferRelativeResize="0"/>
          <p:nvPr/>
        </p:nvPicPr>
        <p:blipFill rotWithShape="1">
          <a:blip r:embed="rId7">
            <a:alphaModFix/>
          </a:blip>
          <a:srcRect b="0" l="0" r="0" t="21278"/>
          <a:stretch/>
        </p:blipFill>
        <p:spPr>
          <a:xfrm>
            <a:off x="8785390" y="4632876"/>
            <a:ext cx="484349" cy="19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9"/>
          <p:cNvPicPr preferRelativeResize="0"/>
          <p:nvPr/>
        </p:nvPicPr>
        <p:blipFill rotWithShape="1">
          <a:blip r:embed="rId8">
            <a:alphaModFix/>
          </a:blip>
          <a:srcRect b="32160" l="0" r="0" t="30236"/>
          <a:stretch/>
        </p:blipFill>
        <p:spPr>
          <a:xfrm>
            <a:off x="9674172" y="4586671"/>
            <a:ext cx="646592" cy="26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9"/>
          <p:cNvSpPr/>
          <p:nvPr/>
        </p:nvSpPr>
        <p:spPr>
          <a:xfrm>
            <a:off x="10579281" y="4623048"/>
            <a:ext cx="4962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OPC</a:t>
            </a:r>
            <a:endParaRPr b="1" i="0" sz="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466807" y="573497"/>
            <a:ext cx="1117420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Automation data is aggregated in the Ops Cloud, </a:t>
            </a:r>
            <a:r>
              <a:rPr lang="en-US" sz="16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a secure cloud environment</a:t>
            </a:r>
            <a:endParaRPr sz="1600">
              <a:solidFill>
                <a:srgbClr val="40008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7652012" y="5051857"/>
            <a:ext cx="795512" cy="441166"/>
          </a:xfrm>
          <a:prstGeom prst="roundRect">
            <a:avLst>
              <a:gd fmla="val 16667" name="adj"/>
            </a:avLst>
          </a:prstGeom>
          <a:solidFill>
            <a:srgbClr val="DDD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A1C72"/>
                </a:solidFill>
                <a:latin typeface="Avenir"/>
                <a:ea typeface="Avenir"/>
                <a:cs typeface="Avenir"/>
                <a:sym typeface="Avenir"/>
              </a:rPr>
              <a:t>HVAC</a:t>
            </a:r>
            <a:endParaRPr b="1" sz="900">
              <a:solidFill>
                <a:srgbClr val="3B1C7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9" name="Google Shape;319;p19"/>
          <p:cNvSpPr/>
          <p:nvPr/>
        </p:nvSpPr>
        <p:spPr>
          <a:xfrm>
            <a:off x="8552293" y="5066397"/>
            <a:ext cx="845488" cy="441166"/>
          </a:xfrm>
          <a:prstGeom prst="roundRect">
            <a:avLst>
              <a:gd fmla="val 16667" name="adj"/>
            </a:avLst>
          </a:prstGeom>
          <a:solidFill>
            <a:srgbClr val="DDD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A1C72"/>
                </a:solidFill>
                <a:latin typeface="Avenir"/>
                <a:ea typeface="Avenir"/>
                <a:cs typeface="Avenir"/>
                <a:sym typeface="Avenir"/>
              </a:rPr>
              <a:t>SECURITY</a:t>
            </a:r>
            <a:endParaRPr b="1" sz="900">
              <a:solidFill>
                <a:srgbClr val="3B1C7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0" name="Google Shape;320;p19"/>
          <p:cNvSpPr/>
          <p:nvPr/>
        </p:nvSpPr>
        <p:spPr>
          <a:xfrm>
            <a:off x="9490701" y="5066397"/>
            <a:ext cx="799183" cy="441166"/>
          </a:xfrm>
          <a:prstGeom prst="roundRect">
            <a:avLst>
              <a:gd fmla="val 16667" name="adj"/>
            </a:avLst>
          </a:prstGeom>
          <a:solidFill>
            <a:srgbClr val="DDD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A1C72"/>
                </a:solidFill>
                <a:latin typeface="Avenir"/>
                <a:ea typeface="Avenir"/>
                <a:cs typeface="Avenir"/>
                <a:sym typeface="Avenir"/>
              </a:rPr>
              <a:t>LIGHTING</a:t>
            </a:r>
            <a:endParaRPr b="1" sz="900">
              <a:solidFill>
                <a:srgbClr val="3B1C7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1" name="Google Shape;321;p19"/>
          <p:cNvSpPr/>
          <p:nvPr/>
        </p:nvSpPr>
        <p:spPr>
          <a:xfrm>
            <a:off x="10383028" y="5067279"/>
            <a:ext cx="977299" cy="441166"/>
          </a:xfrm>
          <a:prstGeom prst="roundRect">
            <a:avLst>
              <a:gd fmla="val 16667" name="adj"/>
            </a:avLst>
          </a:prstGeom>
          <a:solidFill>
            <a:srgbClr val="DDD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A1C72"/>
                </a:solidFill>
                <a:latin typeface="Avenir"/>
                <a:ea typeface="Avenir"/>
                <a:cs typeface="Avenir"/>
                <a:sym typeface="Avenir"/>
              </a:rPr>
              <a:t>METERING</a:t>
            </a:r>
            <a:endParaRPr b="1" sz="900">
              <a:solidFill>
                <a:srgbClr val="3B1C7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22" name="Google Shape;322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51548" y="1745180"/>
            <a:ext cx="769552" cy="37378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9"/>
          <p:cNvSpPr txBox="1"/>
          <p:nvPr/>
        </p:nvSpPr>
        <p:spPr>
          <a:xfrm>
            <a:off x="512627" y="300922"/>
            <a:ext cx="358107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How it works? (Continued)</a:t>
            </a:r>
            <a:endParaRPr/>
          </a:p>
        </p:txBody>
      </p:sp>
      <p:sp>
        <p:nvSpPr>
          <p:cNvPr id="324" name="Google Shape;324;p19"/>
          <p:cNvSpPr/>
          <p:nvPr/>
        </p:nvSpPr>
        <p:spPr>
          <a:xfrm>
            <a:off x="0" y="419018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532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20"/>
          <p:cNvSpPr/>
          <p:nvPr/>
        </p:nvSpPr>
        <p:spPr>
          <a:xfrm>
            <a:off x="7772224" y="1348242"/>
            <a:ext cx="1744468" cy="53306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rotWithShape="0" algn="tl" dir="2700000" dist="38100">
              <a:srgbClr val="5F00B0">
                <a:alpha val="1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92BFFF"/>
                </a:solidFill>
                <a:latin typeface="Avenir"/>
                <a:ea typeface="Avenir"/>
                <a:cs typeface="Avenir"/>
                <a:sym typeface="Avenir"/>
              </a:rPr>
              <a:t>Connected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92BFFF"/>
                </a:solidFill>
                <a:latin typeface="Avenir"/>
                <a:ea typeface="Avenir"/>
                <a:cs typeface="Avenir"/>
                <a:sym typeface="Avenir"/>
              </a:rPr>
              <a:t>Buildings</a:t>
            </a:r>
            <a:endParaRPr/>
          </a:p>
        </p:txBody>
      </p:sp>
      <p:sp>
        <p:nvSpPr>
          <p:cNvPr id="331" name="Google Shape;331;p20"/>
          <p:cNvSpPr/>
          <p:nvPr/>
        </p:nvSpPr>
        <p:spPr>
          <a:xfrm>
            <a:off x="5667460" y="2479121"/>
            <a:ext cx="1744468" cy="53306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rotWithShape="0" algn="tl" dir="2700000" dist="38100">
              <a:srgbClr val="5F00B0">
                <a:alpha val="1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9EC8"/>
                </a:solidFill>
                <a:latin typeface="Avenir"/>
                <a:ea typeface="Avenir"/>
                <a:cs typeface="Avenir"/>
                <a:sym typeface="Avenir"/>
              </a:rPr>
              <a:t>Tenant Experience Management</a:t>
            </a:r>
            <a:endParaRPr/>
          </a:p>
        </p:txBody>
      </p:sp>
      <p:sp>
        <p:nvSpPr>
          <p:cNvPr id="332" name="Google Shape;332;p20"/>
          <p:cNvSpPr/>
          <p:nvPr/>
        </p:nvSpPr>
        <p:spPr>
          <a:xfrm>
            <a:off x="5487571" y="4389115"/>
            <a:ext cx="6456189" cy="1791793"/>
          </a:xfrm>
          <a:prstGeom prst="rect">
            <a:avLst/>
          </a:prstGeom>
          <a:solidFill>
            <a:srgbClr val="E8E6F8">
              <a:alpha val="14901"/>
            </a:srgbClr>
          </a:solidFill>
          <a:ln cap="flat" cmpd="sng" w="12700">
            <a:solidFill>
              <a:srgbClr val="E8E6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0"/>
          <p:cNvSpPr txBox="1"/>
          <p:nvPr/>
        </p:nvSpPr>
        <p:spPr>
          <a:xfrm>
            <a:off x="481941" y="950917"/>
            <a:ext cx="1144334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A single platform that seamlessly connects your entire operations and unlocks value for owner, operators, and tenants.</a:t>
            </a:r>
            <a:endParaRPr/>
          </a:p>
        </p:txBody>
      </p:sp>
      <p:sp>
        <p:nvSpPr>
          <p:cNvPr id="334" name="Google Shape;334;p20"/>
          <p:cNvSpPr/>
          <p:nvPr/>
        </p:nvSpPr>
        <p:spPr>
          <a:xfrm>
            <a:off x="209469" y="2511887"/>
            <a:ext cx="5005633" cy="810343"/>
          </a:xfrm>
          <a:prstGeom prst="rect">
            <a:avLst/>
          </a:prstGeom>
          <a:noFill/>
          <a:ln cap="flat" cmpd="sng" w="12700">
            <a:solidFill>
              <a:srgbClr val="E8E6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0"/>
          <p:cNvSpPr txBox="1"/>
          <p:nvPr/>
        </p:nvSpPr>
        <p:spPr>
          <a:xfrm>
            <a:off x="1074915" y="2740582"/>
            <a:ext cx="36960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Derisk operational liability.</a:t>
            </a:r>
            <a:endParaRPr/>
          </a:p>
        </p:txBody>
      </p:sp>
      <p:pic>
        <p:nvPicPr>
          <p:cNvPr id="336" name="Google Shape;3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728" y="2699924"/>
            <a:ext cx="412997" cy="42723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0"/>
          <p:cNvSpPr/>
          <p:nvPr/>
        </p:nvSpPr>
        <p:spPr>
          <a:xfrm>
            <a:off x="206294" y="1570135"/>
            <a:ext cx="5005633" cy="810343"/>
          </a:xfrm>
          <a:prstGeom prst="rect">
            <a:avLst/>
          </a:prstGeom>
          <a:noFill/>
          <a:ln cap="flat" cmpd="sng" w="12700">
            <a:solidFill>
              <a:srgbClr val="E8E6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0"/>
          <p:cNvSpPr txBox="1"/>
          <p:nvPr/>
        </p:nvSpPr>
        <p:spPr>
          <a:xfrm>
            <a:off x="1071740" y="1709125"/>
            <a:ext cx="36960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Build a complete operational picture of your entire portfolio – in real time.</a:t>
            </a:r>
            <a:endParaRPr/>
          </a:p>
        </p:txBody>
      </p:sp>
      <p:pic>
        <p:nvPicPr>
          <p:cNvPr id="339" name="Google Shape;33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779" y="1820739"/>
            <a:ext cx="480970" cy="35506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0"/>
          <p:cNvSpPr/>
          <p:nvPr/>
        </p:nvSpPr>
        <p:spPr>
          <a:xfrm>
            <a:off x="208343" y="3453639"/>
            <a:ext cx="5005633" cy="810343"/>
          </a:xfrm>
          <a:prstGeom prst="rect">
            <a:avLst/>
          </a:prstGeom>
          <a:noFill/>
          <a:ln cap="flat" cmpd="sng" w="12700">
            <a:solidFill>
              <a:srgbClr val="E8E6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0"/>
          <p:cNvSpPr txBox="1"/>
          <p:nvPr/>
        </p:nvSpPr>
        <p:spPr>
          <a:xfrm>
            <a:off x="1062215" y="3689189"/>
            <a:ext cx="36960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Reduce carbon footprint</a:t>
            </a:r>
            <a:endParaRPr/>
          </a:p>
        </p:txBody>
      </p:sp>
      <p:pic>
        <p:nvPicPr>
          <p:cNvPr id="342" name="Google Shape;34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386" y="3671059"/>
            <a:ext cx="466235" cy="35966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0"/>
          <p:cNvSpPr/>
          <p:nvPr/>
        </p:nvSpPr>
        <p:spPr>
          <a:xfrm>
            <a:off x="208343" y="4395391"/>
            <a:ext cx="5005633" cy="810343"/>
          </a:xfrm>
          <a:prstGeom prst="rect">
            <a:avLst/>
          </a:prstGeom>
          <a:noFill/>
          <a:ln cap="flat" cmpd="sng" w="12700">
            <a:solidFill>
              <a:srgbClr val="E8E6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 txBox="1"/>
          <p:nvPr/>
        </p:nvSpPr>
        <p:spPr>
          <a:xfrm>
            <a:off x="1062215" y="4649550"/>
            <a:ext cx="36960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Enhance tenant engagement</a:t>
            </a:r>
            <a:endParaRPr/>
          </a:p>
        </p:txBody>
      </p:sp>
      <p:pic>
        <p:nvPicPr>
          <p:cNvPr id="345" name="Google Shape;34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884" y="4593350"/>
            <a:ext cx="414562" cy="40065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0"/>
          <p:cNvSpPr/>
          <p:nvPr/>
        </p:nvSpPr>
        <p:spPr>
          <a:xfrm>
            <a:off x="208343" y="5337144"/>
            <a:ext cx="5005633" cy="810343"/>
          </a:xfrm>
          <a:prstGeom prst="rect">
            <a:avLst/>
          </a:prstGeom>
          <a:noFill/>
          <a:ln cap="flat" cmpd="sng" w="12700">
            <a:solidFill>
              <a:srgbClr val="E8E6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0"/>
          <p:cNvSpPr txBox="1"/>
          <p:nvPr/>
        </p:nvSpPr>
        <p:spPr>
          <a:xfrm>
            <a:off x="1062215" y="5575899"/>
            <a:ext cx="40646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Increase asset value &amp; reduce operational cost</a:t>
            </a:r>
            <a:endParaRPr/>
          </a:p>
        </p:txBody>
      </p:sp>
      <p:pic>
        <p:nvPicPr>
          <p:cNvPr id="348" name="Google Shape;348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5518" y="5535033"/>
            <a:ext cx="414563" cy="41456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0"/>
          <p:cNvSpPr txBox="1"/>
          <p:nvPr/>
        </p:nvSpPr>
        <p:spPr>
          <a:xfrm>
            <a:off x="481941" y="552698"/>
            <a:ext cx="1169241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400089"/>
                </a:solidFill>
                <a:latin typeface="Avenir"/>
                <a:ea typeface="Avenir"/>
                <a:cs typeface="Avenir"/>
                <a:sym typeface="Avenir"/>
              </a:rPr>
              <a:t>A suite of SaaS application harness the BuildingOps data in real-time</a:t>
            </a:r>
            <a:endParaRPr b="1" sz="2200">
              <a:solidFill>
                <a:srgbClr val="40008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0" name="Google Shape;350;p20"/>
          <p:cNvSpPr txBox="1"/>
          <p:nvPr/>
        </p:nvSpPr>
        <p:spPr>
          <a:xfrm>
            <a:off x="5487571" y="4125234"/>
            <a:ext cx="26632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5F00B0"/>
                </a:solidFill>
                <a:latin typeface="Avenir"/>
                <a:ea typeface="Avenir"/>
                <a:cs typeface="Avenir"/>
                <a:sym typeface="Avenir"/>
              </a:rPr>
              <a:t>PLATFORM ADVANTAGES</a:t>
            </a:r>
            <a:endParaRPr/>
          </a:p>
        </p:txBody>
      </p:sp>
      <p:sp>
        <p:nvSpPr>
          <p:cNvPr id="351" name="Google Shape;351;p20"/>
          <p:cNvSpPr txBox="1"/>
          <p:nvPr/>
        </p:nvSpPr>
        <p:spPr>
          <a:xfrm>
            <a:off x="5621292" y="4687510"/>
            <a:ext cx="205423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27B6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6627B6"/>
                </a:solidFill>
                <a:latin typeface="Avenir"/>
                <a:ea typeface="Avenir"/>
                <a:cs typeface="Avenir"/>
                <a:sym typeface="Avenir"/>
              </a:rPr>
              <a:t>Modular Pricing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6627B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27B6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6627B6"/>
                </a:solidFill>
                <a:latin typeface="Avenir"/>
                <a:ea typeface="Avenir"/>
                <a:cs typeface="Avenir"/>
                <a:sym typeface="Avenir"/>
              </a:rPr>
              <a:t>Secure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6627B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27B6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6627B6"/>
                </a:solidFill>
                <a:latin typeface="Avenir"/>
                <a:ea typeface="Avenir"/>
                <a:cs typeface="Avenir"/>
                <a:sym typeface="Avenir"/>
              </a:rPr>
              <a:t>3 Party Integrations</a:t>
            </a:r>
            <a:br>
              <a:rPr lang="en-US" sz="1400">
                <a:solidFill>
                  <a:srgbClr val="6627B6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000">
                <a:solidFill>
                  <a:srgbClr val="6627B6"/>
                </a:solidFill>
                <a:latin typeface="Avenir"/>
                <a:ea typeface="Avenir"/>
                <a:cs typeface="Avenir"/>
                <a:sym typeface="Avenir"/>
              </a:rPr>
              <a:t>(ERP, Business Systems)</a:t>
            </a:r>
            <a:endParaRPr/>
          </a:p>
          <a:p>
            <a:pPr indent="-222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6627B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27B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2" name="Google Shape;352;p20"/>
          <p:cNvSpPr txBox="1"/>
          <p:nvPr/>
        </p:nvSpPr>
        <p:spPr>
          <a:xfrm>
            <a:off x="7792238" y="4687510"/>
            <a:ext cx="230662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27B6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6627B6"/>
                </a:solidFill>
                <a:latin typeface="Avenir"/>
                <a:ea typeface="Avenir"/>
                <a:cs typeface="Avenir"/>
                <a:sym typeface="Avenir"/>
              </a:rPr>
              <a:t>Mobility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6627B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27B6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6627B6"/>
                </a:solidFill>
                <a:latin typeface="Avenir"/>
                <a:ea typeface="Avenir"/>
                <a:cs typeface="Avenir"/>
                <a:sym typeface="Avenir"/>
              </a:rPr>
              <a:t>Collaborative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6627B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27B6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6627B6"/>
                </a:solidFill>
                <a:latin typeface="Avenir"/>
                <a:ea typeface="Avenir"/>
                <a:cs typeface="Avenir"/>
                <a:sym typeface="Avenir"/>
              </a:rPr>
              <a:t>Unlimited </a:t>
            </a:r>
            <a:br>
              <a:rPr lang="en-US" sz="1400">
                <a:solidFill>
                  <a:srgbClr val="6627B6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400">
                <a:solidFill>
                  <a:srgbClr val="6627B6"/>
                </a:solidFill>
                <a:latin typeface="Avenir"/>
                <a:ea typeface="Avenir"/>
                <a:cs typeface="Avenir"/>
                <a:sym typeface="Avenir"/>
              </a:rPr>
              <a:t>Upgrades</a:t>
            </a:r>
            <a:endParaRPr/>
          </a:p>
        </p:txBody>
      </p:sp>
      <p:sp>
        <p:nvSpPr>
          <p:cNvPr id="353" name="Google Shape;353;p20"/>
          <p:cNvSpPr txBox="1"/>
          <p:nvPr/>
        </p:nvSpPr>
        <p:spPr>
          <a:xfrm>
            <a:off x="9493186" y="4649075"/>
            <a:ext cx="281283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27B6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6627B6"/>
                </a:solidFill>
                <a:latin typeface="Avenir"/>
                <a:ea typeface="Avenir"/>
                <a:cs typeface="Avenir"/>
                <a:sym typeface="Avenir"/>
              </a:rPr>
              <a:t>Automated Workflows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6627B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27B6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6627B6"/>
                </a:solidFill>
                <a:latin typeface="Avenir"/>
                <a:ea typeface="Avenir"/>
                <a:cs typeface="Avenir"/>
                <a:sym typeface="Avenir"/>
              </a:rPr>
              <a:t>Configurable</a:t>
            </a:r>
            <a:endParaRPr/>
          </a:p>
        </p:txBody>
      </p:sp>
      <p:sp>
        <p:nvSpPr>
          <p:cNvPr id="354" name="Google Shape;354;p20"/>
          <p:cNvSpPr txBox="1"/>
          <p:nvPr/>
        </p:nvSpPr>
        <p:spPr>
          <a:xfrm>
            <a:off x="512627" y="300922"/>
            <a:ext cx="358107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Cloud–native Applications</a:t>
            </a: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0" y="419018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5321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21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9833947" y="2436203"/>
            <a:ext cx="1744468" cy="53306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rotWithShape="0" algn="tl" dir="2700000" dist="38100">
              <a:srgbClr val="5F00B0">
                <a:alpha val="1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86D8E2"/>
                </a:solidFill>
                <a:latin typeface="Avenir"/>
                <a:ea typeface="Avenir"/>
                <a:cs typeface="Avenir"/>
                <a:sym typeface="Avenir"/>
              </a:rPr>
              <a:t>Maintenance Management</a:t>
            </a:r>
            <a:endParaRPr/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83784" y="1673438"/>
            <a:ext cx="3321349" cy="2156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21"/>
          <p:cNvSpPr txBox="1"/>
          <p:nvPr/>
        </p:nvSpPr>
        <p:spPr>
          <a:xfrm>
            <a:off x="628525" y="1782192"/>
            <a:ext cx="986443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6687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B193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Surface building data that is yours &amp; do away with vendor lock-in</a:t>
            </a:r>
            <a:endParaRPr/>
          </a:p>
          <a:p>
            <a:pPr indent="-77787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6687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B193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Monitor &amp; control assets, spaces, buildings &amp; portfolio remotely – in real-time &amp; from one system</a:t>
            </a:r>
            <a:endParaRPr/>
          </a:p>
          <a:p>
            <a:pPr indent="-77787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6687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B193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Foresee issues with real-time FDD &amp; asset intelligence </a:t>
            </a:r>
            <a:endParaRPr/>
          </a:p>
          <a:p>
            <a:pPr indent="-77787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6687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B193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Exceed energy savings goals</a:t>
            </a:r>
            <a:endParaRPr/>
          </a:p>
          <a:p>
            <a:pPr indent="-77787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6687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B193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Apply learnings &amp; automate best practices</a:t>
            </a:r>
            <a:endParaRPr/>
          </a:p>
        </p:txBody>
      </p:sp>
      <p:sp>
        <p:nvSpPr>
          <p:cNvPr id="364" name="Google Shape;364;p21"/>
          <p:cNvSpPr txBox="1"/>
          <p:nvPr/>
        </p:nvSpPr>
        <p:spPr>
          <a:xfrm>
            <a:off x="733244" y="1443389"/>
            <a:ext cx="155834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3C8AFF"/>
                </a:solidFill>
                <a:latin typeface="Avenir"/>
                <a:ea typeface="Avenir"/>
                <a:cs typeface="Avenir"/>
                <a:sym typeface="Avenir"/>
              </a:rPr>
              <a:t>BENEFITS</a:t>
            </a:r>
            <a:endParaRPr/>
          </a:p>
        </p:txBody>
      </p:sp>
      <p:sp>
        <p:nvSpPr>
          <p:cNvPr id="365" name="Google Shape;365;p21"/>
          <p:cNvSpPr/>
          <p:nvPr/>
        </p:nvSpPr>
        <p:spPr>
          <a:xfrm>
            <a:off x="435934" y="4052046"/>
            <a:ext cx="11387471" cy="2019678"/>
          </a:xfrm>
          <a:prstGeom prst="rect">
            <a:avLst/>
          </a:prstGeom>
          <a:solidFill>
            <a:srgbClr val="ECF3FF"/>
          </a:solidFill>
          <a:ln cap="flat" cmpd="sng" w="12700">
            <a:solidFill>
              <a:srgbClr val="F34A9E">
                <a:alpha val="784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1"/>
          <p:cNvSpPr txBox="1"/>
          <p:nvPr/>
        </p:nvSpPr>
        <p:spPr>
          <a:xfrm>
            <a:off x="672187" y="4663166"/>
            <a:ext cx="240355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FDD</a:t>
            </a:r>
            <a:endParaRPr/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Sustainability Goals</a:t>
            </a:r>
            <a:endParaRPr/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B1939"/>
                </a:solidFill>
                <a:latin typeface="Avenir"/>
                <a:ea typeface="Avenir"/>
                <a:cs typeface="Avenir"/>
                <a:sym typeface="Avenir"/>
              </a:rPr>
              <a:t>Actionable Intelligence</a:t>
            </a:r>
            <a:endParaRPr/>
          </a:p>
        </p:txBody>
      </p:sp>
      <p:sp>
        <p:nvSpPr>
          <p:cNvPr id="367" name="Google Shape;367;p21"/>
          <p:cNvSpPr txBox="1"/>
          <p:nvPr/>
        </p:nvSpPr>
        <p:spPr>
          <a:xfrm>
            <a:off x="787131" y="4238598"/>
            <a:ext cx="155834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3C8AFF"/>
                </a:solidFill>
                <a:latin typeface="Avenir"/>
                <a:ea typeface="Avenir"/>
                <a:cs typeface="Avenir"/>
                <a:sym typeface="Avenir"/>
              </a:rPr>
              <a:t>FEATURES</a:t>
            </a:r>
            <a:endParaRPr/>
          </a:p>
        </p:txBody>
      </p:sp>
      <p:sp>
        <p:nvSpPr>
          <p:cNvPr id="368" name="Google Shape;368;p21"/>
          <p:cNvSpPr txBox="1"/>
          <p:nvPr/>
        </p:nvSpPr>
        <p:spPr>
          <a:xfrm>
            <a:off x="3569334" y="4655952"/>
            <a:ext cx="5890756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0D0D"/>
                </a:solidFill>
                <a:latin typeface="Avenir"/>
                <a:ea typeface="Avenir"/>
                <a:cs typeface="Avenir"/>
                <a:sym typeface="Avenir"/>
              </a:rPr>
              <a:t>systems performance | root cause analysis | predictive maintenance</a:t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0D0D"/>
                </a:solidFill>
                <a:latin typeface="Avenir"/>
                <a:ea typeface="Avenir"/>
                <a:cs typeface="Avenir"/>
                <a:sym typeface="Avenir"/>
              </a:rPr>
              <a:t>energy use | comparative performance | tenant billing</a:t>
            </a:r>
            <a:endParaRPr/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0D0D"/>
                </a:solidFill>
                <a:latin typeface="Avenir"/>
                <a:ea typeface="Avenir"/>
                <a:cs typeface="Avenir"/>
                <a:sym typeface="Avenir"/>
              </a:rPr>
              <a:t>customized reporting | trend analysis | automated operations</a:t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906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193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9" name="Google Shape;369;p21"/>
          <p:cNvSpPr txBox="1"/>
          <p:nvPr/>
        </p:nvSpPr>
        <p:spPr>
          <a:xfrm>
            <a:off x="3695098" y="4238598"/>
            <a:ext cx="155834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3C8AFF"/>
                </a:solidFill>
                <a:latin typeface="Avenir"/>
                <a:ea typeface="Avenir"/>
                <a:cs typeface="Avenir"/>
                <a:sym typeface="Avenir"/>
              </a:rPr>
              <a:t>CAPABILITIES</a:t>
            </a:r>
            <a:endParaRPr/>
          </a:p>
        </p:txBody>
      </p:sp>
      <p:sp>
        <p:nvSpPr>
          <p:cNvPr id="370" name="Google Shape;370;p21"/>
          <p:cNvSpPr txBox="1"/>
          <p:nvPr/>
        </p:nvSpPr>
        <p:spPr>
          <a:xfrm>
            <a:off x="694765" y="970786"/>
            <a:ext cx="681000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Turn insights into action</a:t>
            </a:r>
            <a:endParaRPr b="1" sz="2200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1179981" y="414659"/>
            <a:ext cx="3581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C8AFF"/>
                </a:solidFill>
                <a:latin typeface="Avenir"/>
                <a:ea typeface="Avenir"/>
                <a:cs typeface="Avenir"/>
                <a:sym typeface="Avenir"/>
              </a:rPr>
              <a:t>Module: Connected Buildings</a:t>
            </a:r>
            <a:endParaRPr/>
          </a:p>
        </p:txBody>
      </p:sp>
      <p:pic>
        <p:nvPicPr>
          <p:cNvPr id="372" name="Google Shape;3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674" y="266246"/>
            <a:ext cx="601898" cy="49661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1"/>
          <p:cNvSpPr/>
          <p:nvPr/>
        </p:nvSpPr>
        <p:spPr>
          <a:xfrm>
            <a:off x="0" y="514554"/>
            <a:ext cx="353060" cy="9715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3C8A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4A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