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4" r:id="rId18"/>
    <p:sldId id="275" r:id="rId19"/>
    <p:sldId id="276" r:id="rId20"/>
    <p:sldId id="277" r:id="rId21"/>
    <p:sldId id="267" r:id="rId22"/>
  </p:sldIdLst>
  <p:sldSz cx="10801350" cy="61214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774" y="-96"/>
      </p:cViewPr>
      <p:guideLst>
        <p:guide orient="horz" pos="1928"/>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10101" y="1901602"/>
            <a:ext cx="9181148" cy="1312133"/>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620203" y="3468793"/>
            <a:ext cx="7560945" cy="15643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377749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383829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50532" y="218217"/>
            <a:ext cx="2870983" cy="4663317"/>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637579" y="218217"/>
            <a:ext cx="8432930" cy="46633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222291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65783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3232" y="3933567"/>
            <a:ext cx="9181148" cy="1215778"/>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853232" y="2594511"/>
            <a:ext cx="9181148" cy="1339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174821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637580" y="1275292"/>
            <a:ext cx="5651956" cy="3606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6469559" y="1275292"/>
            <a:ext cx="5651956" cy="3606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413582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40068" y="245140"/>
            <a:ext cx="9721215" cy="1020233"/>
          </a:xfrm>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540068" y="1370230"/>
            <a:ext cx="4772472" cy="57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40068" y="1941278"/>
            <a:ext cx="4772472" cy="3526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5486936" y="1370230"/>
            <a:ext cx="4774347" cy="5710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486936" y="1941278"/>
            <a:ext cx="4774347" cy="35268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4244702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339175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85164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0068" y="243723"/>
            <a:ext cx="3553570" cy="1037237"/>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4223028" y="243723"/>
            <a:ext cx="6038255" cy="52244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540068" y="1280960"/>
            <a:ext cx="3553570" cy="41872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255562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140" y="4284980"/>
            <a:ext cx="6480810" cy="505866"/>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2117140" y="546958"/>
            <a:ext cx="6480810" cy="36728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2117140" y="4790846"/>
            <a:ext cx="6480810" cy="7184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A9745C-567C-4931-854B-96320FF86FEF}" type="datetimeFigureOut">
              <a:rPr lang="es-VE" smtClean="0"/>
              <a:t>18/08/2019</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99A5374F-48C7-4B1F-8B6F-6D57B0B97F95}" type="slidenum">
              <a:rPr lang="es-VE" smtClean="0"/>
              <a:t>‹Nº›</a:t>
            </a:fld>
            <a:endParaRPr lang="es-VE"/>
          </a:p>
        </p:txBody>
      </p:sp>
    </p:spTree>
    <p:extLst>
      <p:ext uri="{BB962C8B-B14F-4D97-AF65-F5344CB8AC3E}">
        <p14:creationId xmlns:p14="http://schemas.microsoft.com/office/powerpoint/2010/main" val="30555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40068" y="245140"/>
            <a:ext cx="9721215" cy="102023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540068" y="1428327"/>
            <a:ext cx="9721215" cy="403984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540068" y="5673631"/>
            <a:ext cx="2520315" cy="325908"/>
          </a:xfrm>
          <a:prstGeom prst="rect">
            <a:avLst/>
          </a:prstGeom>
        </p:spPr>
        <p:txBody>
          <a:bodyPr vert="horz" lIns="91440" tIns="45720" rIns="91440" bIns="45720" rtlCol="0" anchor="ctr"/>
          <a:lstStyle>
            <a:lvl1pPr algn="l">
              <a:defRPr sz="1200">
                <a:solidFill>
                  <a:schemeClr val="tx1">
                    <a:tint val="75000"/>
                  </a:schemeClr>
                </a:solidFill>
              </a:defRPr>
            </a:lvl1pPr>
          </a:lstStyle>
          <a:p>
            <a:fld id="{DDA9745C-567C-4931-854B-96320FF86FEF}" type="datetimeFigureOut">
              <a:rPr lang="es-VE" smtClean="0"/>
              <a:t>18/08/2019</a:t>
            </a:fld>
            <a:endParaRPr lang="es-VE"/>
          </a:p>
        </p:txBody>
      </p:sp>
      <p:sp>
        <p:nvSpPr>
          <p:cNvPr id="5" name="4 Marcador de pie de página"/>
          <p:cNvSpPr>
            <a:spLocks noGrp="1"/>
          </p:cNvSpPr>
          <p:nvPr>
            <p:ph type="ftr" sz="quarter" idx="3"/>
          </p:nvPr>
        </p:nvSpPr>
        <p:spPr>
          <a:xfrm>
            <a:off x="3690461" y="5673631"/>
            <a:ext cx="3420428" cy="3259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7740968" y="5673631"/>
            <a:ext cx="2520315" cy="325908"/>
          </a:xfrm>
          <a:prstGeom prst="rect">
            <a:avLst/>
          </a:prstGeom>
        </p:spPr>
        <p:txBody>
          <a:bodyPr vert="horz" lIns="91440" tIns="45720" rIns="91440" bIns="45720" rtlCol="0" anchor="ctr"/>
          <a:lstStyle>
            <a:lvl1pPr algn="r">
              <a:defRPr sz="1200">
                <a:solidFill>
                  <a:schemeClr val="tx1">
                    <a:tint val="75000"/>
                  </a:schemeClr>
                </a:solidFill>
              </a:defRPr>
            </a:lvl1pPr>
          </a:lstStyle>
          <a:p>
            <a:fld id="{99A5374F-48C7-4B1F-8B6F-6D57B0B97F95}" type="slidenum">
              <a:rPr lang="es-VE" smtClean="0"/>
              <a:t>‹Nº›</a:t>
            </a:fld>
            <a:endParaRPr lang="es-VE"/>
          </a:p>
        </p:txBody>
      </p:sp>
    </p:spTree>
    <p:extLst>
      <p:ext uri="{BB962C8B-B14F-4D97-AF65-F5344CB8AC3E}">
        <p14:creationId xmlns:p14="http://schemas.microsoft.com/office/powerpoint/2010/main" val="835495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athyco.empresa@gmail.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26"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8544" y="2216441"/>
            <a:ext cx="1688515" cy="168851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088307" y="2552868"/>
            <a:ext cx="5080237" cy="1015663"/>
          </a:xfrm>
          <a:prstGeom prst="rect">
            <a:avLst/>
          </a:prstGeom>
          <a:noFill/>
        </p:spPr>
        <p:txBody>
          <a:bodyPr wrap="none" rtlCol="0">
            <a:spAutoFit/>
          </a:bodyPr>
          <a:lstStyle/>
          <a:p>
            <a:r>
              <a:rPr lang="es-VE" sz="6000" dirty="0" smtClean="0">
                <a:solidFill>
                  <a:schemeClr val="tx1">
                    <a:lumMod val="75000"/>
                    <a:lumOff val="25000"/>
                  </a:schemeClr>
                </a:solidFill>
                <a:latin typeface="Adobe Gothic Std B" pitchFamily="34" charset="-128"/>
                <a:ea typeface="Adobe Gothic Std B" pitchFamily="34" charset="-128"/>
              </a:rPr>
              <a:t>ATHYCO | </a:t>
            </a:r>
            <a:r>
              <a:rPr lang="es-VE" sz="6000" dirty="0" smtClean="0">
                <a:solidFill>
                  <a:srgbClr val="FF0000"/>
                </a:solidFill>
                <a:latin typeface="Adobe Gothic Std B" pitchFamily="34" charset="-128"/>
                <a:ea typeface="Adobe Gothic Std B" pitchFamily="34" charset="-128"/>
              </a:rPr>
              <a:t>B</a:t>
            </a:r>
            <a:r>
              <a:rPr lang="es-VE" sz="6000" dirty="0" smtClean="0">
                <a:solidFill>
                  <a:srgbClr val="00B0F0"/>
                </a:solidFill>
                <a:latin typeface="Adobe Gothic Std B" pitchFamily="34" charset="-128"/>
                <a:ea typeface="Adobe Gothic Std B" pitchFamily="34" charset="-128"/>
              </a:rPr>
              <a:t>I</a:t>
            </a:r>
            <a:r>
              <a:rPr lang="es-VE" sz="6000" dirty="0" smtClean="0">
                <a:solidFill>
                  <a:schemeClr val="bg1">
                    <a:lumMod val="65000"/>
                  </a:schemeClr>
                </a:solidFill>
                <a:latin typeface="Adobe Gothic Std B" pitchFamily="34" charset="-128"/>
                <a:ea typeface="Adobe Gothic Std B" pitchFamily="34" charset="-128"/>
              </a:rPr>
              <a:t>M</a:t>
            </a:r>
            <a:endParaRPr lang="es-VE" sz="6000" dirty="0">
              <a:solidFill>
                <a:schemeClr val="bg1">
                  <a:lumMod val="65000"/>
                </a:schemeClr>
              </a:solidFill>
              <a:latin typeface="Adobe Gothic Std B" pitchFamily="34" charset="-128"/>
              <a:ea typeface="Adobe Gothic Std B" pitchFamily="34" charset="-128"/>
            </a:endParaRPr>
          </a:p>
        </p:txBody>
      </p:sp>
      <p:sp>
        <p:nvSpPr>
          <p:cNvPr id="7" name="6 CuadroTexto"/>
          <p:cNvSpPr txBox="1"/>
          <p:nvPr/>
        </p:nvSpPr>
        <p:spPr>
          <a:xfrm>
            <a:off x="2088306" y="3609775"/>
            <a:ext cx="5080237" cy="369332"/>
          </a:xfrm>
          <a:prstGeom prst="rect">
            <a:avLst/>
          </a:prstGeom>
          <a:noFill/>
        </p:spPr>
        <p:txBody>
          <a:bodyPr wrap="square" rtlCol="0">
            <a:spAutoFit/>
          </a:bodyPr>
          <a:lstStyle/>
          <a:p>
            <a:pPr algn="ctr"/>
            <a:r>
              <a:rPr lang="es-VE" dirty="0" smtClean="0">
                <a:solidFill>
                  <a:schemeClr val="bg1">
                    <a:lumMod val="50000"/>
                  </a:schemeClr>
                </a:solidFill>
                <a:latin typeface="Adobe Gothic Std B" pitchFamily="34" charset="-128"/>
                <a:ea typeface="Adobe Gothic Std B" pitchFamily="34" charset="-128"/>
              </a:rPr>
              <a:t>GLOBAL BUILDING INFORMATION MODELING</a:t>
            </a:r>
            <a:endParaRPr lang="es-VE" dirty="0">
              <a:solidFill>
                <a:schemeClr val="bg1">
                  <a:lumMod val="50000"/>
                </a:schemeClr>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1570793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540135" y="1260500"/>
            <a:ext cx="9721080" cy="707886"/>
          </a:xfrm>
          <a:prstGeom prst="rect">
            <a:avLst/>
          </a:prstGeom>
        </p:spPr>
        <p:txBody>
          <a:bodyPr wrap="square">
            <a:spAutoFit/>
          </a:bodyPr>
          <a:lstStyle/>
          <a:p>
            <a:r>
              <a:rPr lang="es-VE"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B</a:t>
            </a:r>
            <a:r>
              <a:rPr lang="es-VE" sz="4000" b="1" dirty="0" smtClean="0">
                <a:solidFill>
                  <a:srgbClr val="00B0F0"/>
                </a:solidFill>
                <a:effectLst>
                  <a:outerShdw blurRad="38100" dist="38100" dir="2700000" algn="tl">
                    <a:srgbClr val="000000">
                      <a:alpha val="43137"/>
                    </a:srgbClr>
                  </a:outerShdw>
                </a:effectLst>
                <a:latin typeface="Adobe Gothic Std B" pitchFamily="34" charset="-128"/>
                <a:ea typeface="Adobe Gothic Std B" pitchFamily="34" charset="-128"/>
              </a:rPr>
              <a:t>I</a:t>
            </a:r>
            <a:r>
              <a:rPr lang="es-VE" sz="4000" b="1" dirty="0" smtClean="0">
                <a:solidFill>
                  <a:schemeClr val="bg1">
                    <a:lumMod val="75000"/>
                  </a:schemeClr>
                </a:solidFill>
                <a:effectLst>
                  <a:outerShdw blurRad="38100" dist="38100" dir="2700000" algn="tl">
                    <a:srgbClr val="000000">
                      <a:alpha val="43137"/>
                    </a:srgbClr>
                  </a:outerShdw>
                </a:effectLst>
                <a:latin typeface="Adobe Gothic Std B" pitchFamily="34" charset="-128"/>
                <a:ea typeface="Adobe Gothic Std B" pitchFamily="34" charset="-128"/>
              </a:rPr>
              <a:t>M </a:t>
            </a:r>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un estándar Internacional</a:t>
            </a: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
        <p:nvSpPr>
          <p:cNvPr id="3" name="2 Rectángulo"/>
          <p:cNvSpPr/>
          <p:nvPr/>
        </p:nvSpPr>
        <p:spPr>
          <a:xfrm>
            <a:off x="555049" y="2196604"/>
            <a:ext cx="4339771" cy="3416320"/>
          </a:xfrm>
          <a:prstGeom prst="rect">
            <a:avLst/>
          </a:prstGeom>
        </p:spPr>
        <p:txBody>
          <a:bodyPr wrap="square">
            <a:spAutoFit/>
          </a:bodyPr>
          <a:lstStyle/>
          <a:p>
            <a:r>
              <a:rPr lang="es-VE" sz="2400" b="1" dirty="0">
                <a:solidFill>
                  <a:schemeClr val="tx1">
                    <a:lumMod val="75000"/>
                    <a:lumOff val="25000"/>
                  </a:schemeClr>
                </a:solidFill>
                <a:latin typeface="Adobe Garamond Pro Bold" pitchFamily="18" charset="0"/>
              </a:rPr>
              <a:t>Durante los últimos 10 años la metodología BIM se ha implementado de forma progresiva en muchos países, siendo hoy en día objetivo prioritario de administraciones públicas, en las cuales han impuesto o valorado su uso en la obra pública.</a:t>
            </a:r>
          </a:p>
        </p:txBody>
      </p:sp>
      <p:pic>
        <p:nvPicPr>
          <p:cNvPr id="8194" name="Picture 2" descr="C:\Users\usuario\Desktop\CURSOS\REVIT BIM\mapa-bim-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028" y="1990455"/>
            <a:ext cx="4979187" cy="382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05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540135" y="1260500"/>
            <a:ext cx="9721080" cy="707886"/>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Metodología de Trabajo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a:solidFill>
                  <a:srgbClr val="FF0000"/>
                </a:solidFill>
                <a:latin typeface="Adobe Gothic Std B" pitchFamily="34" charset="-128"/>
                <a:ea typeface="Adobe Gothic Std B" pitchFamily="34" charset="-128"/>
              </a:rPr>
              <a:t>B</a:t>
            </a:r>
            <a:r>
              <a:rPr lang="es-VE" sz="4000" dirty="0">
                <a:solidFill>
                  <a:srgbClr val="00B0F0"/>
                </a:solidFill>
                <a:latin typeface="Adobe Gothic Std B" pitchFamily="34" charset="-128"/>
                <a:ea typeface="Adobe Gothic Std B" pitchFamily="34" charset="-128"/>
              </a:rPr>
              <a:t>I</a:t>
            </a:r>
            <a:r>
              <a:rPr lang="es-VE" sz="4000" dirty="0">
                <a:solidFill>
                  <a:schemeClr val="bg1">
                    <a:lumMod val="65000"/>
                  </a:schemeClr>
                </a:solidFill>
                <a:latin typeface="Adobe Gothic Std B" pitchFamily="34" charset="-128"/>
                <a:ea typeface="Adobe Gothic Std B" pitchFamily="34" charset="-128"/>
              </a:rPr>
              <a:t>M</a:t>
            </a:r>
            <a:endParaRPr lang="es-VE" sz="4000" dirty="0">
              <a:solidFill>
                <a:schemeClr val="bg1">
                  <a:lumMod val="65000"/>
                </a:schemeClr>
              </a:solidFill>
              <a:latin typeface="Adobe Gothic Std B" pitchFamily="34" charset="-128"/>
              <a:ea typeface="Adobe Gothic Std B" pitchFamily="34" charset="-128"/>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
        <p:nvSpPr>
          <p:cNvPr id="3" name="2 Rectángulo"/>
          <p:cNvSpPr/>
          <p:nvPr/>
        </p:nvSpPr>
        <p:spPr>
          <a:xfrm>
            <a:off x="540135" y="1968386"/>
            <a:ext cx="9958194" cy="738664"/>
          </a:xfrm>
          <a:prstGeom prst="rect">
            <a:avLst/>
          </a:prstGeom>
        </p:spPr>
        <p:txBody>
          <a:bodyPr wrap="square">
            <a:spAutoFit/>
          </a:bodyPr>
          <a:lstStyle/>
          <a:p>
            <a:pPr algn="ctr"/>
            <a:r>
              <a:rPr lang="es-VE" sz="1400" dirty="0">
                <a:solidFill>
                  <a:schemeClr val="tx1">
                    <a:lumMod val="75000"/>
                    <a:lumOff val="25000"/>
                  </a:schemeClr>
                </a:solidFill>
                <a:latin typeface="Adobe Garamond Pro Bold" pitchFamily="18" charset="0"/>
              </a:rPr>
              <a:t>Las 7 DIMENSIONES abarcan completamente un proyecto BIM, desde sus primeros croquis hasta la gestión de la seguridad y el mantenimiento de la edificación durante todo su ciclo de vida. Estas 7 dimensiones son una estructura de trabajo acorde a la evolución de un proyecto BIM.</a:t>
            </a:r>
            <a:endParaRPr lang="es-VE" sz="1400" b="1" dirty="0">
              <a:solidFill>
                <a:schemeClr val="tx1">
                  <a:lumMod val="75000"/>
                  <a:lumOff val="25000"/>
                </a:schemeClr>
              </a:solidFill>
              <a:latin typeface="Adobe Garamond Pro Bold" pitchFamily="18" charset="0"/>
            </a:endParaRPr>
          </a:p>
        </p:txBody>
      </p:sp>
      <p:pic>
        <p:nvPicPr>
          <p:cNvPr id="13" name="Picture 2" descr="C:\Users\usuario\Desktop\bimensiones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44" b="3531"/>
          <a:stretch/>
        </p:blipFill>
        <p:spPr bwMode="auto">
          <a:xfrm>
            <a:off x="1522788" y="2844676"/>
            <a:ext cx="7992888" cy="306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79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446615" y="1260500"/>
            <a:ext cx="10111948" cy="707886"/>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Equipo de trabajo en la metodología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a:solidFill>
                  <a:srgbClr val="FF0000"/>
                </a:solidFill>
                <a:latin typeface="Adobe Gothic Std B" pitchFamily="34" charset="-128"/>
                <a:ea typeface="Adobe Gothic Std B" pitchFamily="34" charset="-128"/>
              </a:rPr>
              <a:t>B</a:t>
            </a:r>
            <a:r>
              <a:rPr lang="es-VE" sz="4000" dirty="0">
                <a:solidFill>
                  <a:srgbClr val="00B0F0"/>
                </a:solidFill>
                <a:latin typeface="Adobe Gothic Std B" pitchFamily="34" charset="-128"/>
                <a:ea typeface="Adobe Gothic Std B" pitchFamily="34" charset="-128"/>
              </a:rPr>
              <a:t>I</a:t>
            </a:r>
            <a:r>
              <a:rPr lang="es-VE" sz="4000" dirty="0">
                <a:solidFill>
                  <a:schemeClr val="bg1">
                    <a:lumMod val="65000"/>
                  </a:schemeClr>
                </a:solidFill>
                <a:latin typeface="Adobe Gothic Std B" pitchFamily="34" charset="-128"/>
                <a:ea typeface="Adobe Gothic Std B" pitchFamily="34" charset="-128"/>
              </a:rPr>
              <a:t>M</a:t>
            </a:r>
            <a:endParaRPr lang="es-VE" sz="4000" dirty="0">
              <a:solidFill>
                <a:schemeClr val="bg1">
                  <a:lumMod val="65000"/>
                </a:schemeClr>
              </a:solidFill>
              <a:latin typeface="Adobe Gothic Std B" pitchFamily="34" charset="-128"/>
              <a:ea typeface="Adobe Gothic Std B" pitchFamily="34" charset="-128"/>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
        <p:nvSpPr>
          <p:cNvPr id="3" name="2 Rectángulo"/>
          <p:cNvSpPr/>
          <p:nvPr/>
        </p:nvSpPr>
        <p:spPr>
          <a:xfrm>
            <a:off x="3518939" y="2443711"/>
            <a:ext cx="6953125" cy="3093154"/>
          </a:xfrm>
          <a:prstGeom prst="rect">
            <a:avLst/>
          </a:prstGeom>
        </p:spPr>
        <p:txBody>
          <a:bodyPr wrap="square">
            <a:spAutoFit/>
          </a:bodyPr>
          <a:lstStyle/>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DEL PROMOTOR/CLIENTE (EP) o CLIENT TEAM (CT)</a:t>
            </a:r>
          </a:p>
          <a:p>
            <a:pPr marL="342900" indent="-342900" algn="r">
              <a:buFontTx/>
              <a:buChar char="-"/>
            </a:pPr>
            <a:endPar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 GESTIÓN DEL PROYECTO (EGP) o PROJECT MANAGEMENT TEAM (PMT)</a:t>
            </a:r>
          </a:p>
          <a:p>
            <a:pPr marL="342900" indent="-342900" algn="r">
              <a:buFontTx/>
              <a:buChar char="-"/>
            </a:pPr>
            <a:endPar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 DISEÑO DEL PROYECTO (EDP) o INTEGRATED DESIGN PROJECT TEAM (IDPT)</a:t>
            </a:r>
          </a:p>
          <a:p>
            <a:pPr marL="342900" indent="-342900" algn="r">
              <a:buFontTx/>
              <a:buChar char="-"/>
            </a:pPr>
            <a:endPar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 CONSTRUCCIÓN (EC) o CONSTRUCTION TEAM (CT)</a:t>
            </a:r>
          </a:p>
          <a:p>
            <a:pPr algn="r"/>
            <a:endPar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  OPERACIÓN Y MANTENIMIENTO (EOM) o FACILITY MANAGEMNET TEAM (FMT)</a:t>
            </a:r>
          </a:p>
          <a:p>
            <a:pPr marL="342900" indent="-342900" algn="r">
              <a:buFontTx/>
              <a:buChar char="-"/>
            </a:pPr>
            <a:endPar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 DEMOLICIÓN (ED) o DEMOLITION TEAM (DM)</a:t>
            </a:r>
          </a:p>
          <a:p>
            <a:pPr algn="r"/>
            <a:endPar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 REUTILIZACIÓN o REUSE TEAM </a:t>
            </a:r>
          </a:p>
          <a:p>
            <a:pPr marL="342900" indent="-342900" algn="r">
              <a:buFontTx/>
              <a:buChar char="-"/>
            </a:pPr>
            <a:endPar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endParaRPr>
          </a:p>
          <a:p>
            <a:pPr algn="r"/>
            <a:r>
              <a:rPr lang="es-VE" sz="1300" b="1" dirty="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EQUIPO DE RECICLAJE o RECYCLE TEAM</a:t>
            </a:r>
          </a:p>
        </p:txBody>
      </p:sp>
      <p:pic>
        <p:nvPicPr>
          <p:cNvPr id="14"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8803" r="29294"/>
          <a:stretch/>
        </p:blipFill>
        <p:spPr bwMode="auto">
          <a:xfrm>
            <a:off x="540135" y="2196604"/>
            <a:ext cx="2971634" cy="358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05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 name="1 Grupo"/>
          <p:cNvGrpSpPr/>
          <p:nvPr/>
        </p:nvGrpSpPr>
        <p:grpSpPr>
          <a:xfrm>
            <a:off x="674052" y="2460535"/>
            <a:ext cx="9768081" cy="1200329"/>
            <a:chOff x="1368227" y="1753412"/>
            <a:chExt cx="8465670" cy="1200329"/>
          </a:xfrm>
        </p:grpSpPr>
        <p:sp>
          <p:nvSpPr>
            <p:cNvPr id="8" name="7 Rectángulo"/>
            <p:cNvSpPr/>
            <p:nvPr/>
          </p:nvSpPr>
          <p:spPr>
            <a:xfrm>
              <a:off x="1368227" y="1922689"/>
              <a:ext cx="8424936" cy="707886"/>
            </a:xfrm>
            <a:prstGeom prst="rect">
              <a:avLst/>
            </a:prstGeom>
          </p:spPr>
          <p:txBody>
            <a:bodyPr wrap="square">
              <a:spAutoFit/>
            </a:bodyPr>
            <a:lstStyle/>
            <a:p>
              <a:pPr algn="ctr"/>
              <a:endParaRPr lang="es-VE" sz="40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9" name="8 Rectángulo"/>
            <p:cNvSpPr/>
            <p:nvPr/>
          </p:nvSpPr>
          <p:spPr>
            <a:xfrm>
              <a:off x="1408961" y="1753412"/>
              <a:ext cx="8424936" cy="1200329"/>
            </a:xfrm>
            <a:prstGeom prst="rect">
              <a:avLst/>
            </a:prstGeom>
          </p:spPr>
          <p:txBody>
            <a:bodyPr wrap="square">
              <a:spAutoFit/>
            </a:bodyPr>
            <a:lstStyle/>
            <a:p>
              <a:pPr algn="ctr"/>
              <a:r>
                <a:rPr lang="es-VE" sz="28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pPr algn="ctr"/>
              <a:r>
                <a:rPr lang="es-VE" sz="4400" b="1" dirty="0" smtClean="0">
                  <a:solidFill>
                    <a:schemeClr val="tx1">
                      <a:lumMod val="75000"/>
                      <a:lumOff val="25000"/>
                    </a:schemeClr>
                  </a:solidFill>
                  <a:latin typeface="Adobe Devanagari" pitchFamily="18" charset="0"/>
                  <a:cs typeface="Adobe Devanagari" pitchFamily="18" charset="0"/>
                </a:rPr>
                <a:t> </a:t>
              </a:r>
              <a:r>
                <a:rPr lang="es-VE" sz="4400"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sz="4400" dirty="0">
                  <a:solidFill>
                    <a:schemeClr val="tx1">
                      <a:lumMod val="75000"/>
                      <a:lumOff val="25000"/>
                    </a:schemeClr>
                  </a:solidFill>
                  <a:latin typeface="Adobe Gothic Std B" pitchFamily="34" charset="-128"/>
                  <a:ea typeface="Adobe Gothic Std B" pitchFamily="34" charset="-128"/>
                </a:rPr>
                <a:t>ATHYCO | </a:t>
              </a:r>
              <a:r>
                <a:rPr lang="es-VE" sz="4400" dirty="0">
                  <a:solidFill>
                    <a:srgbClr val="FF0000"/>
                  </a:solidFill>
                  <a:latin typeface="Adobe Gothic Std B" pitchFamily="34" charset="-128"/>
                  <a:ea typeface="Adobe Gothic Std B" pitchFamily="34" charset="-128"/>
                </a:rPr>
                <a:t>B</a:t>
              </a:r>
              <a:r>
                <a:rPr lang="es-VE" sz="4400" dirty="0">
                  <a:solidFill>
                    <a:srgbClr val="00B0F0"/>
                  </a:solidFill>
                  <a:latin typeface="Adobe Gothic Std B" pitchFamily="34" charset="-128"/>
                  <a:ea typeface="Adobe Gothic Std B" pitchFamily="34" charset="-128"/>
                </a:rPr>
                <a:t>I</a:t>
              </a:r>
              <a:r>
                <a:rPr lang="es-VE" sz="4400" dirty="0">
                  <a:solidFill>
                    <a:schemeClr val="bg1">
                      <a:lumMod val="65000"/>
                    </a:schemeClr>
                  </a:solidFill>
                  <a:latin typeface="Adobe Gothic Std B" pitchFamily="34" charset="-128"/>
                  <a:ea typeface="Adobe Gothic Std B" pitchFamily="34" charset="-128"/>
                </a:rPr>
                <a:t>M</a:t>
              </a:r>
              <a:endParaRPr lang="es-VE" sz="4400" dirty="0">
                <a:solidFill>
                  <a:schemeClr val="bg1">
                    <a:lumMod val="65000"/>
                  </a:schemeClr>
                </a:solidFill>
                <a:latin typeface="Adobe Gothic Std B" pitchFamily="34" charset="-128"/>
                <a:ea typeface="Adobe Gothic Std B" pitchFamily="34" charset="-128"/>
              </a:endParaRPr>
            </a:p>
          </p:txBody>
        </p:sp>
      </p:grpSp>
      <p:grpSp>
        <p:nvGrpSpPr>
          <p:cNvPr id="3" name="2 Grupo"/>
          <p:cNvGrpSpPr/>
          <p:nvPr/>
        </p:nvGrpSpPr>
        <p:grpSpPr>
          <a:xfrm>
            <a:off x="7082942" y="178245"/>
            <a:ext cx="3511680" cy="914571"/>
            <a:chOff x="6835802" y="252387"/>
            <a:chExt cx="3511680" cy="914571"/>
          </a:xfrm>
        </p:grpSpPr>
        <p:pic>
          <p:nvPicPr>
            <p:cNvPr id="11"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3" name="12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Tree>
    <p:extLst>
      <p:ext uri="{BB962C8B-B14F-4D97-AF65-F5344CB8AC3E}">
        <p14:creationId xmlns:p14="http://schemas.microsoft.com/office/powerpoint/2010/main" val="4049181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 name="1 Grupo"/>
          <p:cNvGrpSpPr/>
          <p:nvPr/>
        </p:nvGrpSpPr>
        <p:grpSpPr>
          <a:xfrm>
            <a:off x="288107" y="1332886"/>
            <a:ext cx="10306516" cy="4194291"/>
            <a:chOff x="1185671" y="1922689"/>
            <a:chExt cx="8853744" cy="4194291"/>
          </a:xfrm>
        </p:grpSpPr>
        <p:sp>
          <p:nvSpPr>
            <p:cNvPr id="8" name="7 Rectángulo"/>
            <p:cNvSpPr/>
            <p:nvPr/>
          </p:nvSpPr>
          <p:spPr>
            <a:xfrm>
              <a:off x="1185671" y="1922689"/>
              <a:ext cx="8853744" cy="646331"/>
            </a:xfrm>
            <a:prstGeom prst="rect">
              <a:avLst/>
            </a:prstGeom>
          </p:spPr>
          <p:txBody>
            <a:bodyPr wrap="square">
              <a:spAutoFit/>
            </a:bodyPr>
            <a:lstStyle/>
            <a:p>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 Diseño del Modelo Colaborativo </a:t>
              </a:r>
              <a:r>
                <a:rPr lang="es-VE" sz="3200" dirty="0">
                  <a:solidFill>
                    <a:schemeClr val="tx1">
                      <a:lumMod val="75000"/>
                      <a:lumOff val="25000"/>
                    </a:schemeClr>
                  </a:solidFill>
                  <a:latin typeface="Adobe Gothic Std B" pitchFamily="34" charset="-128"/>
                  <a:ea typeface="Adobe Gothic Std B" pitchFamily="34" charset="-128"/>
                </a:rPr>
                <a:t>ATHYCO | </a:t>
              </a:r>
              <a:r>
                <a:rPr lang="es-VE" sz="3200" dirty="0" smtClean="0">
                  <a:solidFill>
                    <a:srgbClr val="FF0000"/>
                  </a:solidFill>
                  <a:latin typeface="Adobe Gothic Std B" pitchFamily="34" charset="-128"/>
                  <a:ea typeface="Adobe Gothic Std B" pitchFamily="34" charset="-128"/>
                </a:rPr>
                <a:t>B</a:t>
              </a:r>
              <a:r>
                <a:rPr lang="es-VE" sz="3200" dirty="0" smtClean="0">
                  <a:solidFill>
                    <a:srgbClr val="00B0F0"/>
                  </a:solidFill>
                  <a:latin typeface="Adobe Gothic Std B" pitchFamily="34" charset="-128"/>
                  <a:ea typeface="Adobe Gothic Std B" pitchFamily="34" charset="-128"/>
                </a:rPr>
                <a:t>I</a:t>
              </a:r>
              <a:r>
                <a:rPr lang="es-VE" sz="3200" dirty="0" smtClean="0">
                  <a:solidFill>
                    <a:schemeClr val="bg1">
                      <a:lumMod val="65000"/>
                    </a:schemeClr>
                  </a:solidFill>
                  <a:latin typeface="Adobe Gothic Std B" pitchFamily="34" charset="-128"/>
                  <a:ea typeface="Adobe Gothic Std B" pitchFamily="34" charset="-128"/>
                </a:rPr>
                <a:t>M</a:t>
              </a:r>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
          <p:nvSpPr>
            <p:cNvPr id="9" name="8 Rectángulo"/>
            <p:cNvSpPr/>
            <p:nvPr/>
          </p:nvSpPr>
          <p:spPr>
            <a:xfrm>
              <a:off x="1368227" y="2700660"/>
              <a:ext cx="8424936" cy="3416320"/>
            </a:xfrm>
            <a:prstGeom prst="rect">
              <a:avLst/>
            </a:prstGeom>
          </p:spPr>
          <p:txBody>
            <a:bodyPr wrap="square">
              <a:spAutoFit/>
            </a:bodyPr>
            <a:lstStyle/>
            <a:p>
              <a:pPr marL="457200" indent="-457200">
                <a:buAutoNum type="arabicPeriod"/>
              </a:pPr>
              <a:r>
                <a:rPr lang="es-VE" sz="2400" b="1" dirty="0" smtClean="0">
                  <a:solidFill>
                    <a:schemeClr val="tx1">
                      <a:lumMod val="75000"/>
                      <a:lumOff val="25000"/>
                    </a:schemeClr>
                  </a:solidFill>
                  <a:latin typeface="Adobe Garamond Pro Bold" pitchFamily="18" charset="0"/>
                </a:rPr>
                <a:t>FASE DE DIAGNÓSTICO DE ESTADO ACTUAL </a:t>
              </a:r>
              <a:r>
                <a:rPr lang="es-VE" sz="2400" b="1" dirty="0" smtClean="0">
                  <a:solidFill>
                    <a:schemeClr val="tx1">
                      <a:lumMod val="75000"/>
                      <a:lumOff val="25000"/>
                    </a:schemeClr>
                  </a:solidFill>
                  <a:latin typeface="Adobe Garamond Pro Bold" pitchFamily="18" charset="0"/>
                </a:rPr>
                <a:t>DEL PROYECTO Y/O OBRA</a:t>
              </a:r>
              <a:r>
                <a:rPr lang="es-VE" sz="2400" b="1" dirty="0" smtClean="0">
                  <a:solidFill>
                    <a:schemeClr val="tx1">
                      <a:lumMod val="75000"/>
                      <a:lumOff val="25000"/>
                    </a:schemeClr>
                  </a:solidFill>
                  <a:latin typeface="Adobe Garamond Pro Bold" pitchFamily="18" charset="0"/>
                </a:rPr>
                <a:t>.</a:t>
              </a:r>
            </a:p>
            <a:p>
              <a:pPr marL="457200" indent="-457200">
                <a:buAutoNum type="arabicPeriod"/>
              </a:pPr>
              <a:r>
                <a:rPr lang="es-VE" sz="2400" b="1" dirty="0" smtClean="0">
                  <a:solidFill>
                    <a:schemeClr val="tx1">
                      <a:lumMod val="75000"/>
                      <a:lumOff val="25000"/>
                    </a:schemeClr>
                  </a:solidFill>
                  <a:latin typeface="Adobe Garamond Pro Bold" pitchFamily="18" charset="0"/>
                </a:rPr>
                <a:t>FASE DE MIGRACIÓN A METODOLOGÍA BIM.</a:t>
              </a:r>
            </a:p>
            <a:p>
              <a:pPr marL="457200" indent="-457200">
                <a:buAutoNum type="arabicPeriod"/>
              </a:pPr>
              <a:r>
                <a:rPr lang="es-VE" sz="2400" b="1" dirty="0" smtClean="0">
                  <a:solidFill>
                    <a:schemeClr val="tx1">
                      <a:lumMod val="75000"/>
                      <a:lumOff val="25000"/>
                    </a:schemeClr>
                  </a:solidFill>
                  <a:latin typeface="Adobe Garamond Pro Bold" pitchFamily="18" charset="0"/>
                </a:rPr>
                <a:t>FASE DE CAPACITACIÓN DEL PERSONAL TÉCNICO Y ADMINISTRATIVO.</a:t>
              </a:r>
            </a:p>
            <a:p>
              <a:pPr marL="457200" indent="-457200">
                <a:buAutoNum type="arabicPeriod"/>
              </a:pPr>
              <a:r>
                <a:rPr lang="es-VE" sz="2400" b="1" dirty="0" smtClean="0">
                  <a:solidFill>
                    <a:schemeClr val="tx1">
                      <a:lumMod val="75000"/>
                      <a:lumOff val="25000"/>
                    </a:schemeClr>
                  </a:solidFill>
                  <a:latin typeface="Adobe Garamond Pro Bold" pitchFamily="18" charset="0"/>
                </a:rPr>
                <a:t>FASE DE DISEÑO DE INTEROPERABILIDAD DE SOFTWARE Y MIGRACIÓN A BIM.</a:t>
              </a:r>
            </a:p>
            <a:p>
              <a:pPr marL="457200" indent="-457200">
                <a:buAutoNum type="arabicPeriod"/>
              </a:pPr>
              <a:r>
                <a:rPr lang="es-VE" sz="2400" b="1" dirty="0" smtClean="0">
                  <a:solidFill>
                    <a:schemeClr val="tx1">
                      <a:lumMod val="75000"/>
                      <a:lumOff val="25000"/>
                    </a:schemeClr>
                  </a:solidFill>
                  <a:latin typeface="Adobe Garamond Pro Bold" pitchFamily="18" charset="0"/>
                </a:rPr>
                <a:t>FASE DE PRUEBA Y COLISIONES DE LA METODOLOGÍA BIM.</a:t>
              </a:r>
            </a:p>
            <a:p>
              <a:pPr marL="457200" indent="-457200">
                <a:buAutoNum type="arabicPeriod"/>
              </a:pPr>
              <a:r>
                <a:rPr lang="es-VE" sz="2400" b="1" dirty="0" smtClean="0">
                  <a:solidFill>
                    <a:schemeClr val="tx1">
                      <a:lumMod val="75000"/>
                      <a:lumOff val="25000"/>
                    </a:schemeClr>
                  </a:solidFill>
                  <a:latin typeface="Adobe Garamond Pro Bold" pitchFamily="18" charset="0"/>
                </a:rPr>
                <a:t>FASE DE DISEÑO Y PUESTA A PRUEBA DEL «BEP».</a:t>
              </a:r>
              <a:endParaRPr lang="es-VE" sz="2400" b="1" dirty="0">
                <a:solidFill>
                  <a:schemeClr val="tx1">
                    <a:lumMod val="75000"/>
                    <a:lumOff val="25000"/>
                  </a:schemeClr>
                </a:solidFill>
                <a:latin typeface="Adobe Garamond Pro Bold" pitchFamily="18" charset="0"/>
              </a:endParaRPr>
            </a:p>
          </p:txBody>
        </p:sp>
      </p:gr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grpSp>
        <p:nvGrpSpPr>
          <p:cNvPr id="13" name="12 Grupo"/>
          <p:cNvGrpSpPr/>
          <p:nvPr/>
        </p:nvGrpSpPr>
        <p:grpSpPr>
          <a:xfrm>
            <a:off x="62556" y="220498"/>
            <a:ext cx="6778279" cy="623923"/>
            <a:chOff x="1368227" y="1922688"/>
            <a:chExt cx="8550294" cy="1935803"/>
          </a:xfrm>
        </p:grpSpPr>
        <p:sp>
          <p:nvSpPr>
            <p:cNvPr id="14" name="13 Rectángulo"/>
            <p:cNvSpPr/>
            <p:nvPr/>
          </p:nvSpPr>
          <p:spPr>
            <a:xfrm>
              <a:off x="1368227" y="1922688"/>
              <a:ext cx="8424936" cy="1050408"/>
            </a:xfrm>
            <a:prstGeom prst="rect">
              <a:avLst/>
            </a:prstGeom>
          </p:spPr>
          <p:txBody>
            <a:bodyPr wrap="square">
              <a:spAutoFit/>
            </a:bodyPr>
            <a:lstStyle/>
            <a:p>
              <a:endParaRPr lang="es-VE" sz="16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15" name="14 Rectángulo"/>
            <p:cNvSpPr/>
            <p:nvPr/>
          </p:nvSpPr>
          <p:spPr>
            <a:xfrm>
              <a:off x="1493585" y="2187386"/>
              <a:ext cx="8424936" cy="1671105"/>
            </a:xfrm>
            <a:prstGeom prst="rect">
              <a:avLst/>
            </a:prstGeom>
          </p:spPr>
          <p:txBody>
            <a:bodyPr wrap="square">
              <a:spAutoFit/>
            </a:bodyPr>
            <a:lstStyle/>
            <a:p>
              <a:r>
                <a:rPr lang="es-VE" sz="11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r>
                <a:rPr lang="es-VE" b="1" dirty="0" smtClean="0">
                  <a:solidFill>
                    <a:schemeClr val="tx1">
                      <a:lumMod val="75000"/>
                      <a:lumOff val="25000"/>
                    </a:schemeClr>
                  </a:solidFill>
                  <a:latin typeface="Adobe Devanagari" pitchFamily="18" charset="0"/>
                  <a:cs typeface="Adobe Devanagari" pitchFamily="18" charset="0"/>
                </a:rPr>
                <a:t> </a:t>
              </a:r>
              <a:r>
                <a:rPr lang="es-VE"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dirty="0">
                  <a:solidFill>
                    <a:schemeClr val="tx1">
                      <a:lumMod val="75000"/>
                      <a:lumOff val="25000"/>
                    </a:schemeClr>
                  </a:solidFill>
                  <a:latin typeface="Adobe Gothic Std B" pitchFamily="34" charset="-128"/>
                  <a:ea typeface="Adobe Gothic Std B" pitchFamily="34" charset="-128"/>
                </a:rPr>
                <a:t>ATHYCO | </a:t>
              </a:r>
              <a:r>
                <a:rPr lang="es-VE" dirty="0" smtClean="0">
                  <a:solidFill>
                    <a:srgbClr val="FF0000"/>
                  </a:solidFill>
                  <a:latin typeface="Adobe Gothic Std B" pitchFamily="34" charset="-128"/>
                  <a:ea typeface="Adobe Gothic Std B" pitchFamily="34" charset="-128"/>
                </a:rPr>
                <a:t>B</a:t>
              </a:r>
              <a:r>
                <a:rPr lang="es-VE" dirty="0" smtClean="0">
                  <a:solidFill>
                    <a:srgbClr val="00B0F0"/>
                  </a:solidFill>
                  <a:latin typeface="Adobe Gothic Std B" pitchFamily="34" charset="-128"/>
                  <a:ea typeface="Adobe Gothic Std B" pitchFamily="34" charset="-128"/>
                </a:rPr>
                <a:t>I</a:t>
              </a:r>
              <a:r>
                <a:rPr lang="es-VE" dirty="0" smtClean="0">
                  <a:solidFill>
                    <a:schemeClr val="bg1">
                      <a:lumMod val="65000"/>
                    </a:schemeClr>
                  </a:solidFill>
                  <a:latin typeface="Adobe Gothic Std B" pitchFamily="34" charset="-128"/>
                  <a:ea typeface="Adobe Gothic Std B" pitchFamily="34" charset="-128"/>
                </a:rPr>
                <a:t>M</a:t>
              </a:r>
              <a:r>
                <a:rPr lang="es-VE" sz="1100" dirty="0" smtClean="0">
                  <a:solidFill>
                    <a:schemeClr val="tx1">
                      <a:lumMod val="75000"/>
                      <a:lumOff val="25000"/>
                    </a:schemeClr>
                  </a:solidFill>
                  <a:latin typeface="Adobe Garamond Pro Bold" pitchFamily="18" charset="0"/>
                  <a:cs typeface="Adobe Devanagari" pitchFamily="18" charset="0"/>
                </a:rPr>
                <a:t> </a:t>
              </a:r>
              <a:endParaRPr lang="es-VE" sz="1100" dirty="0">
                <a:solidFill>
                  <a:schemeClr val="tx1">
                    <a:lumMod val="75000"/>
                    <a:lumOff val="25000"/>
                  </a:schemeClr>
                </a:solidFill>
                <a:latin typeface="Adobe Garamond Pro Bold" pitchFamily="18" charset="0"/>
                <a:cs typeface="Adobe Devanagari" pitchFamily="18" charset="0"/>
              </a:endParaRPr>
            </a:p>
          </p:txBody>
        </p:sp>
      </p:grpSp>
    </p:spTree>
    <p:extLst>
      <p:ext uri="{BB962C8B-B14F-4D97-AF65-F5344CB8AC3E}">
        <p14:creationId xmlns:p14="http://schemas.microsoft.com/office/powerpoint/2010/main" val="2971358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638502" y="2110857"/>
            <a:ext cx="5194221" cy="3662541"/>
          </a:xfrm>
          <a:prstGeom prst="rect">
            <a:avLst/>
          </a:prstGeom>
        </p:spPr>
        <p:txBody>
          <a:bodyPr wrap="square">
            <a:spAutoFit/>
          </a:bodyPr>
          <a:lstStyle/>
          <a:p>
            <a:pPr marL="457200" indent="-457200">
              <a:buAutoNum type="arabicPeriod"/>
            </a:pPr>
            <a:r>
              <a:rPr lang="es-VE" sz="2000" b="1" dirty="0" smtClean="0">
                <a:solidFill>
                  <a:schemeClr val="tx1">
                    <a:lumMod val="75000"/>
                    <a:lumOff val="25000"/>
                  </a:schemeClr>
                </a:solidFill>
                <a:latin typeface="Adobe Garamond Pro Bold" pitchFamily="18" charset="0"/>
              </a:rPr>
              <a:t>FASE DE DIAGNÓSTICO DEL ESTADO ACTUAL DE LA OBRA.</a:t>
            </a:r>
          </a:p>
          <a:p>
            <a:r>
              <a:rPr lang="es-VE" sz="2400" b="1" dirty="0" smtClean="0">
                <a:solidFill>
                  <a:schemeClr val="tx1">
                    <a:lumMod val="75000"/>
                    <a:lumOff val="25000"/>
                  </a:schemeClr>
                </a:solidFill>
                <a:latin typeface="Adobe Gothic Std B" pitchFamily="34" charset="-128"/>
                <a:ea typeface="Adobe Gothic Std B" pitchFamily="34" charset="-128"/>
                <a:cs typeface="Arial" pitchFamily="34" charset="0"/>
              </a:rPr>
              <a:t>       </a:t>
            </a:r>
            <a:r>
              <a:rPr lang="es-VE" b="1" dirty="0" smtClean="0">
                <a:solidFill>
                  <a:schemeClr val="tx1">
                    <a:lumMod val="75000"/>
                    <a:lumOff val="25000"/>
                  </a:schemeClr>
                </a:solidFill>
                <a:latin typeface="Adobe Caslon Pro" pitchFamily="18" charset="0"/>
                <a:ea typeface="Adobe Fan Heiti Std B" pitchFamily="34" charset="-128"/>
                <a:cs typeface="Arial" pitchFamily="34" charset="0"/>
              </a:rPr>
              <a:t>- DIAGNÓSTICO DEL PROYECTO DE DISEÑO ARQUITECTÓNICO E INGENIERÍA DE DETALLE.</a:t>
            </a:r>
          </a:p>
          <a:p>
            <a:r>
              <a:rPr lang="es-VE" b="1" dirty="0">
                <a:solidFill>
                  <a:schemeClr val="tx1">
                    <a:lumMod val="75000"/>
                    <a:lumOff val="25000"/>
                  </a:schemeClr>
                </a:solidFill>
                <a:latin typeface="Adobe Caslon Pro" pitchFamily="18" charset="0"/>
                <a:ea typeface="Adobe Fan Heiti Std B" pitchFamily="34" charset="-128"/>
                <a:cs typeface="Arial" pitchFamily="34" charset="0"/>
              </a:rPr>
              <a:t> </a:t>
            </a:r>
            <a:r>
              <a:rPr lang="es-VE" b="1" dirty="0" smtClean="0">
                <a:solidFill>
                  <a:schemeClr val="tx1">
                    <a:lumMod val="75000"/>
                    <a:lumOff val="25000"/>
                  </a:schemeClr>
                </a:solidFill>
                <a:latin typeface="Adobe Caslon Pro" pitchFamily="18" charset="0"/>
                <a:ea typeface="Adobe Fan Heiti Std B" pitchFamily="34" charset="-128"/>
                <a:cs typeface="Arial" pitchFamily="34" charset="0"/>
              </a:rPr>
              <a:t>        - DIAGNÓSTICO DEL SISTEMA     CONSTRUCTIVO Y DE LA OPERACIÓN EN OBRA.</a:t>
            </a:r>
          </a:p>
          <a:p>
            <a:r>
              <a:rPr lang="es-VE" b="1" dirty="0" smtClean="0">
                <a:solidFill>
                  <a:schemeClr val="tx1">
                    <a:lumMod val="75000"/>
                    <a:lumOff val="25000"/>
                  </a:schemeClr>
                </a:solidFill>
                <a:latin typeface="Adobe Caslon Pro" pitchFamily="18" charset="0"/>
                <a:ea typeface="Adobe Fan Heiti Std B" pitchFamily="34" charset="-128"/>
                <a:cs typeface="Arial" pitchFamily="34" charset="0"/>
              </a:rPr>
              <a:t>         - DIAGNÓSTICO DE LA ADMINISTRACIÓN DE LA OBRA Y LOS ASPECTOS LEGALES.</a:t>
            </a:r>
            <a:endParaRPr lang="es-VE" b="1" dirty="0">
              <a:solidFill>
                <a:schemeClr val="tx1">
                  <a:lumMod val="75000"/>
                  <a:lumOff val="25000"/>
                </a:schemeClr>
              </a:solidFill>
              <a:latin typeface="Adobe Caslon Pro" pitchFamily="18" charset="0"/>
              <a:ea typeface="Adobe Fan Heiti Std B" pitchFamily="34" charset="-128"/>
              <a:cs typeface="Arial" pitchFamily="34" charset="0"/>
            </a:endParaRPr>
          </a:p>
          <a:p>
            <a:endParaRPr lang="es-VE" sz="2400" b="1" dirty="0" smtClean="0">
              <a:solidFill>
                <a:schemeClr val="tx1">
                  <a:lumMod val="75000"/>
                  <a:lumOff val="25000"/>
                </a:schemeClr>
              </a:solidFill>
              <a:latin typeface="Adobe Garamond Pro Bold" pitchFamily="18"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pic>
        <p:nvPicPr>
          <p:cNvPr id="2050" name="Picture 2" descr="C:\Users\usuario\Desktop\CURSOS\REVIT BIM\URTQZPXWQD_20160624205055.jpg"/>
          <p:cNvPicPr>
            <a:picLocks noChangeAspect="1" noChangeArrowheads="1"/>
          </p:cNvPicPr>
          <p:nvPr/>
        </p:nvPicPr>
        <p:blipFill rotWithShape="1">
          <a:blip r:embed="rId3">
            <a:extLst>
              <a:ext uri="{28A0092B-C50C-407E-A947-70E740481C1C}">
                <a14:useLocalDpi xmlns:a14="http://schemas.microsoft.com/office/drawing/2010/main" val="0"/>
              </a:ext>
            </a:extLst>
          </a:blip>
          <a:srcRect r="22793"/>
          <a:stretch/>
        </p:blipFill>
        <p:spPr bwMode="auto">
          <a:xfrm>
            <a:off x="5832723" y="2110855"/>
            <a:ext cx="4761899" cy="36625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62556" y="220498"/>
            <a:ext cx="6778279" cy="623923"/>
            <a:chOff x="1368227" y="1922688"/>
            <a:chExt cx="8550294" cy="1935803"/>
          </a:xfrm>
        </p:grpSpPr>
        <p:sp>
          <p:nvSpPr>
            <p:cNvPr id="17" name="16 Rectángulo"/>
            <p:cNvSpPr/>
            <p:nvPr/>
          </p:nvSpPr>
          <p:spPr>
            <a:xfrm>
              <a:off x="1368227" y="1922688"/>
              <a:ext cx="8424936" cy="1050408"/>
            </a:xfrm>
            <a:prstGeom prst="rect">
              <a:avLst/>
            </a:prstGeom>
          </p:spPr>
          <p:txBody>
            <a:bodyPr wrap="square">
              <a:spAutoFit/>
            </a:bodyPr>
            <a:lstStyle/>
            <a:p>
              <a:endParaRPr lang="es-VE" sz="16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18" name="17 Rectángulo"/>
            <p:cNvSpPr/>
            <p:nvPr/>
          </p:nvSpPr>
          <p:spPr>
            <a:xfrm>
              <a:off x="1493585" y="2187386"/>
              <a:ext cx="8424936" cy="1671105"/>
            </a:xfrm>
            <a:prstGeom prst="rect">
              <a:avLst/>
            </a:prstGeom>
          </p:spPr>
          <p:txBody>
            <a:bodyPr wrap="square">
              <a:spAutoFit/>
            </a:bodyPr>
            <a:lstStyle/>
            <a:p>
              <a:r>
                <a:rPr lang="es-VE" sz="11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r>
                <a:rPr lang="es-VE" b="1" dirty="0" smtClean="0">
                  <a:solidFill>
                    <a:schemeClr val="tx1">
                      <a:lumMod val="75000"/>
                      <a:lumOff val="25000"/>
                    </a:schemeClr>
                  </a:solidFill>
                  <a:latin typeface="Adobe Devanagari" pitchFamily="18" charset="0"/>
                  <a:cs typeface="Adobe Devanagari" pitchFamily="18" charset="0"/>
                </a:rPr>
                <a:t> </a:t>
              </a:r>
              <a:r>
                <a:rPr lang="es-VE"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dirty="0">
                  <a:solidFill>
                    <a:schemeClr val="tx1">
                      <a:lumMod val="75000"/>
                      <a:lumOff val="25000"/>
                    </a:schemeClr>
                  </a:solidFill>
                  <a:latin typeface="Adobe Gothic Std B" pitchFamily="34" charset="-128"/>
                  <a:ea typeface="Adobe Gothic Std B" pitchFamily="34" charset="-128"/>
                </a:rPr>
                <a:t>ATHYCO | </a:t>
              </a:r>
              <a:r>
                <a:rPr lang="es-VE" dirty="0" smtClean="0">
                  <a:solidFill>
                    <a:srgbClr val="FF0000"/>
                  </a:solidFill>
                  <a:latin typeface="Adobe Gothic Std B" pitchFamily="34" charset="-128"/>
                  <a:ea typeface="Adobe Gothic Std B" pitchFamily="34" charset="-128"/>
                </a:rPr>
                <a:t>B</a:t>
              </a:r>
              <a:r>
                <a:rPr lang="es-VE" dirty="0" smtClean="0">
                  <a:solidFill>
                    <a:srgbClr val="00B0F0"/>
                  </a:solidFill>
                  <a:latin typeface="Adobe Gothic Std B" pitchFamily="34" charset="-128"/>
                  <a:ea typeface="Adobe Gothic Std B" pitchFamily="34" charset="-128"/>
                </a:rPr>
                <a:t>I</a:t>
              </a:r>
              <a:r>
                <a:rPr lang="es-VE" dirty="0" smtClean="0">
                  <a:solidFill>
                    <a:schemeClr val="bg1">
                      <a:lumMod val="65000"/>
                    </a:schemeClr>
                  </a:solidFill>
                  <a:latin typeface="Adobe Gothic Std B" pitchFamily="34" charset="-128"/>
                  <a:ea typeface="Adobe Gothic Std B" pitchFamily="34" charset="-128"/>
                </a:rPr>
                <a:t>M</a:t>
              </a:r>
              <a:r>
                <a:rPr lang="es-VE" sz="1100" dirty="0" smtClean="0">
                  <a:solidFill>
                    <a:schemeClr val="tx1">
                      <a:lumMod val="75000"/>
                      <a:lumOff val="25000"/>
                    </a:schemeClr>
                  </a:solidFill>
                  <a:latin typeface="Adobe Garamond Pro Bold" pitchFamily="18" charset="0"/>
                  <a:cs typeface="Adobe Devanagari" pitchFamily="18" charset="0"/>
                </a:rPr>
                <a:t> </a:t>
              </a:r>
              <a:endParaRPr lang="es-VE" sz="1100" dirty="0">
                <a:solidFill>
                  <a:schemeClr val="tx1">
                    <a:lumMod val="75000"/>
                    <a:lumOff val="25000"/>
                  </a:schemeClr>
                </a:solidFill>
                <a:latin typeface="Adobe Garamond Pro Bold" pitchFamily="18" charset="0"/>
                <a:cs typeface="Adobe Devanagari" pitchFamily="18" charset="0"/>
              </a:endParaRPr>
            </a:p>
          </p:txBody>
        </p:sp>
      </p:grpSp>
      <p:sp>
        <p:nvSpPr>
          <p:cNvPr id="19" name="18 Rectángulo"/>
          <p:cNvSpPr/>
          <p:nvPr/>
        </p:nvSpPr>
        <p:spPr>
          <a:xfrm>
            <a:off x="288107" y="1332886"/>
            <a:ext cx="10306516" cy="646331"/>
          </a:xfrm>
          <a:prstGeom prst="rect">
            <a:avLst/>
          </a:prstGeom>
        </p:spPr>
        <p:txBody>
          <a:bodyPr wrap="square">
            <a:spAutoFit/>
          </a:bodyPr>
          <a:lstStyle/>
          <a:p>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 Diseño del Modelo Colaborativo </a:t>
            </a:r>
            <a:r>
              <a:rPr lang="es-VE" sz="3200" dirty="0">
                <a:solidFill>
                  <a:schemeClr val="tx1">
                    <a:lumMod val="75000"/>
                    <a:lumOff val="25000"/>
                  </a:schemeClr>
                </a:solidFill>
                <a:latin typeface="Adobe Gothic Std B" pitchFamily="34" charset="-128"/>
                <a:ea typeface="Adobe Gothic Std B" pitchFamily="34" charset="-128"/>
              </a:rPr>
              <a:t>ATHYCO | </a:t>
            </a:r>
            <a:r>
              <a:rPr lang="es-VE" sz="3200" dirty="0" smtClean="0">
                <a:solidFill>
                  <a:srgbClr val="FF0000"/>
                </a:solidFill>
                <a:latin typeface="Adobe Gothic Std B" pitchFamily="34" charset="-128"/>
                <a:ea typeface="Adobe Gothic Std B" pitchFamily="34" charset="-128"/>
              </a:rPr>
              <a:t>B</a:t>
            </a:r>
            <a:r>
              <a:rPr lang="es-VE" sz="3200" dirty="0" smtClean="0">
                <a:solidFill>
                  <a:srgbClr val="00B0F0"/>
                </a:solidFill>
                <a:latin typeface="Adobe Gothic Std B" pitchFamily="34" charset="-128"/>
                <a:ea typeface="Adobe Gothic Std B" pitchFamily="34" charset="-128"/>
              </a:rPr>
              <a:t>I</a:t>
            </a:r>
            <a:r>
              <a:rPr lang="es-VE" sz="3200" dirty="0" smtClean="0">
                <a:solidFill>
                  <a:schemeClr val="bg1">
                    <a:lumMod val="65000"/>
                  </a:schemeClr>
                </a:solidFill>
                <a:latin typeface="Adobe Gothic Std B" pitchFamily="34" charset="-128"/>
                <a:ea typeface="Adobe Gothic Std B" pitchFamily="34" charset="-128"/>
              </a:rPr>
              <a:t>M</a:t>
            </a:r>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Tree>
    <p:extLst>
      <p:ext uri="{BB962C8B-B14F-4D97-AF65-F5344CB8AC3E}">
        <p14:creationId xmlns:p14="http://schemas.microsoft.com/office/powerpoint/2010/main" val="275348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638502" y="2110857"/>
            <a:ext cx="5194221" cy="3385542"/>
          </a:xfrm>
          <a:prstGeom prst="rect">
            <a:avLst/>
          </a:prstGeom>
        </p:spPr>
        <p:txBody>
          <a:bodyPr wrap="square">
            <a:spAutoFit/>
          </a:bodyPr>
          <a:lstStyle/>
          <a:p>
            <a:r>
              <a:rPr lang="es-VE" sz="2000" b="1" dirty="0" smtClean="0">
                <a:solidFill>
                  <a:schemeClr val="tx1">
                    <a:lumMod val="75000"/>
                    <a:lumOff val="25000"/>
                  </a:schemeClr>
                </a:solidFill>
                <a:latin typeface="Adobe Garamond Pro Bold" pitchFamily="18" charset="0"/>
              </a:rPr>
              <a:t>2.      FASE </a:t>
            </a:r>
            <a:r>
              <a:rPr lang="es-VE" sz="2000" b="1" dirty="0">
                <a:solidFill>
                  <a:schemeClr val="tx1">
                    <a:lumMod val="75000"/>
                    <a:lumOff val="25000"/>
                  </a:schemeClr>
                </a:solidFill>
                <a:latin typeface="Adobe Garamond Pro Bold" pitchFamily="18" charset="0"/>
              </a:rPr>
              <a:t>DE MIGRACIÓN A </a:t>
            </a:r>
            <a:r>
              <a:rPr lang="es-VE" sz="2000" b="1" dirty="0" smtClean="0">
                <a:solidFill>
                  <a:schemeClr val="tx1">
                    <a:lumMod val="75000"/>
                    <a:lumOff val="25000"/>
                  </a:schemeClr>
                </a:solidFill>
                <a:latin typeface="Adobe Garamond Pro Bold" pitchFamily="18" charset="0"/>
              </a:rPr>
              <a:t>METODOLOGÍA </a:t>
            </a:r>
            <a:r>
              <a:rPr lang="es-VE" sz="2000" b="1" dirty="0">
                <a:solidFill>
                  <a:schemeClr val="tx1">
                    <a:lumMod val="75000"/>
                    <a:lumOff val="25000"/>
                  </a:schemeClr>
                </a:solidFill>
                <a:latin typeface="Adobe Garamond Pro Bold" pitchFamily="18" charset="0"/>
              </a:rPr>
              <a:t>BIM.</a:t>
            </a:r>
          </a:p>
          <a:p>
            <a:r>
              <a:rPr lang="es-VE" sz="2400" b="1" dirty="0" smtClean="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TRANSICIÓN DE PROYECTO 2D A MODELAJE 3D.</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ESTIMATIVA DE COSTOS/TIEMPO. SIMULACIÓN DE COLISIONES. ANÁLISIS DE FASES DE CONSTRUCCIÓN.</a:t>
            </a:r>
          </a:p>
          <a:p>
            <a:r>
              <a:rPr lang="es-VE" b="1" dirty="0" smtClean="0">
                <a:solidFill>
                  <a:schemeClr val="tx1">
                    <a:lumMod val="75000"/>
                    <a:lumOff val="25000"/>
                  </a:schemeClr>
                </a:solidFill>
                <a:latin typeface="Adobe Caslon Pro" pitchFamily="18" charset="0"/>
              </a:rPr>
              <a:t>         - PROYECTO CONCEPTUAL DE IMPLEMENTACIÓN DE METODLOGÍA BIM.</a:t>
            </a:r>
            <a:endParaRPr lang="es-VE" b="1" dirty="0">
              <a:solidFill>
                <a:schemeClr val="tx1">
                  <a:lumMod val="75000"/>
                  <a:lumOff val="25000"/>
                </a:schemeClr>
              </a:solidFill>
              <a:latin typeface="Adobe Caslon Pro" pitchFamily="18" charset="0"/>
            </a:endParaRPr>
          </a:p>
          <a:p>
            <a:endParaRPr lang="es-VE" sz="2400" b="1" dirty="0" smtClean="0">
              <a:solidFill>
                <a:schemeClr val="tx1">
                  <a:lumMod val="75000"/>
                  <a:lumOff val="25000"/>
                </a:schemeClr>
              </a:solidFill>
              <a:latin typeface="Adobe Garamond Pro Bold" pitchFamily="18"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pic>
        <p:nvPicPr>
          <p:cNvPr id="3074" name="Picture 2" descr="C:\Users\usuario\Desktop\CURSOS\REVIT BIM\89629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739" y="2110857"/>
            <a:ext cx="4489679" cy="357049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62556" y="220498"/>
            <a:ext cx="6778279" cy="623923"/>
            <a:chOff x="1368227" y="1922688"/>
            <a:chExt cx="8550294" cy="1935803"/>
          </a:xfrm>
        </p:grpSpPr>
        <p:sp>
          <p:nvSpPr>
            <p:cNvPr id="17" name="16 Rectángulo"/>
            <p:cNvSpPr/>
            <p:nvPr/>
          </p:nvSpPr>
          <p:spPr>
            <a:xfrm>
              <a:off x="1368227" y="1922688"/>
              <a:ext cx="8424936" cy="1050408"/>
            </a:xfrm>
            <a:prstGeom prst="rect">
              <a:avLst/>
            </a:prstGeom>
          </p:spPr>
          <p:txBody>
            <a:bodyPr wrap="square">
              <a:spAutoFit/>
            </a:bodyPr>
            <a:lstStyle/>
            <a:p>
              <a:endParaRPr lang="es-VE" sz="16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18" name="17 Rectángulo"/>
            <p:cNvSpPr/>
            <p:nvPr/>
          </p:nvSpPr>
          <p:spPr>
            <a:xfrm>
              <a:off x="1493585" y="2187386"/>
              <a:ext cx="8424936" cy="1671105"/>
            </a:xfrm>
            <a:prstGeom prst="rect">
              <a:avLst/>
            </a:prstGeom>
          </p:spPr>
          <p:txBody>
            <a:bodyPr wrap="square">
              <a:spAutoFit/>
            </a:bodyPr>
            <a:lstStyle/>
            <a:p>
              <a:r>
                <a:rPr lang="es-VE" sz="11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r>
                <a:rPr lang="es-VE" b="1" dirty="0" smtClean="0">
                  <a:solidFill>
                    <a:schemeClr val="tx1">
                      <a:lumMod val="75000"/>
                      <a:lumOff val="25000"/>
                    </a:schemeClr>
                  </a:solidFill>
                  <a:latin typeface="Adobe Devanagari" pitchFamily="18" charset="0"/>
                  <a:cs typeface="Adobe Devanagari" pitchFamily="18" charset="0"/>
                </a:rPr>
                <a:t> </a:t>
              </a:r>
              <a:r>
                <a:rPr lang="es-VE"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dirty="0">
                  <a:solidFill>
                    <a:schemeClr val="tx1">
                      <a:lumMod val="75000"/>
                      <a:lumOff val="25000"/>
                    </a:schemeClr>
                  </a:solidFill>
                  <a:latin typeface="Adobe Gothic Std B" pitchFamily="34" charset="-128"/>
                  <a:ea typeface="Adobe Gothic Std B" pitchFamily="34" charset="-128"/>
                </a:rPr>
                <a:t>ATHYCO | </a:t>
              </a:r>
              <a:r>
                <a:rPr lang="es-VE" dirty="0" smtClean="0">
                  <a:solidFill>
                    <a:srgbClr val="FF0000"/>
                  </a:solidFill>
                  <a:latin typeface="Adobe Gothic Std B" pitchFamily="34" charset="-128"/>
                  <a:ea typeface="Adobe Gothic Std B" pitchFamily="34" charset="-128"/>
                </a:rPr>
                <a:t>B</a:t>
              </a:r>
              <a:r>
                <a:rPr lang="es-VE" dirty="0" smtClean="0">
                  <a:solidFill>
                    <a:srgbClr val="00B0F0"/>
                  </a:solidFill>
                  <a:latin typeface="Adobe Gothic Std B" pitchFamily="34" charset="-128"/>
                  <a:ea typeface="Adobe Gothic Std B" pitchFamily="34" charset="-128"/>
                </a:rPr>
                <a:t>I</a:t>
              </a:r>
              <a:r>
                <a:rPr lang="es-VE" dirty="0" smtClean="0">
                  <a:solidFill>
                    <a:schemeClr val="bg1">
                      <a:lumMod val="65000"/>
                    </a:schemeClr>
                  </a:solidFill>
                  <a:latin typeface="Adobe Gothic Std B" pitchFamily="34" charset="-128"/>
                  <a:ea typeface="Adobe Gothic Std B" pitchFamily="34" charset="-128"/>
                </a:rPr>
                <a:t>M</a:t>
              </a:r>
              <a:r>
                <a:rPr lang="es-VE" sz="1100" dirty="0" smtClean="0">
                  <a:solidFill>
                    <a:schemeClr val="tx1">
                      <a:lumMod val="75000"/>
                      <a:lumOff val="25000"/>
                    </a:schemeClr>
                  </a:solidFill>
                  <a:latin typeface="Adobe Garamond Pro Bold" pitchFamily="18" charset="0"/>
                  <a:cs typeface="Adobe Devanagari" pitchFamily="18" charset="0"/>
                </a:rPr>
                <a:t> </a:t>
              </a:r>
              <a:endParaRPr lang="es-VE" sz="1100" dirty="0">
                <a:solidFill>
                  <a:schemeClr val="tx1">
                    <a:lumMod val="75000"/>
                    <a:lumOff val="25000"/>
                  </a:schemeClr>
                </a:solidFill>
                <a:latin typeface="Adobe Garamond Pro Bold" pitchFamily="18" charset="0"/>
                <a:cs typeface="Adobe Devanagari" pitchFamily="18" charset="0"/>
              </a:endParaRPr>
            </a:p>
          </p:txBody>
        </p:sp>
      </p:grpSp>
      <p:sp>
        <p:nvSpPr>
          <p:cNvPr id="19" name="18 Rectángulo"/>
          <p:cNvSpPr/>
          <p:nvPr/>
        </p:nvSpPr>
        <p:spPr>
          <a:xfrm>
            <a:off x="288107" y="1332886"/>
            <a:ext cx="10306516" cy="646331"/>
          </a:xfrm>
          <a:prstGeom prst="rect">
            <a:avLst/>
          </a:prstGeom>
        </p:spPr>
        <p:txBody>
          <a:bodyPr wrap="square">
            <a:spAutoFit/>
          </a:bodyPr>
          <a:lstStyle/>
          <a:p>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 Diseño del Modelo Colaborativo </a:t>
            </a:r>
            <a:r>
              <a:rPr lang="es-VE" sz="3200" dirty="0">
                <a:solidFill>
                  <a:schemeClr val="tx1">
                    <a:lumMod val="75000"/>
                    <a:lumOff val="25000"/>
                  </a:schemeClr>
                </a:solidFill>
                <a:latin typeface="Adobe Gothic Std B" pitchFamily="34" charset="-128"/>
                <a:ea typeface="Adobe Gothic Std B" pitchFamily="34" charset="-128"/>
              </a:rPr>
              <a:t>ATHYCO | </a:t>
            </a:r>
            <a:r>
              <a:rPr lang="es-VE" sz="3200" dirty="0" smtClean="0">
                <a:solidFill>
                  <a:srgbClr val="FF0000"/>
                </a:solidFill>
                <a:latin typeface="Adobe Gothic Std B" pitchFamily="34" charset="-128"/>
                <a:ea typeface="Adobe Gothic Std B" pitchFamily="34" charset="-128"/>
              </a:rPr>
              <a:t>B</a:t>
            </a:r>
            <a:r>
              <a:rPr lang="es-VE" sz="3200" dirty="0" smtClean="0">
                <a:solidFill>
                  <a:srgbClr val="00B0F0"/>
                </a:solidFill>
                <a:latin typeface="Adobe Gothic Std B" pitchFamily="34" charset="-128"/>
                <a:ea typeface="Adobe Gothic Std B" pitchFamily="34" charset="-128"/>
              </a:rPr>
              <a:t>I</a:t>
            </a:r>
            <a:r>
              <a:rPr lang="es-VE" sz="3200" dirty="0" smtClean="0">
                <a:solidFill>
                  <a:schemeClr val="bg1">
                    <a:lumMod val="65000"/>
                  </a:schemeClr>
                </a:solidFill>
                <a:latin typeface="Adobe Gothic Std B" pitchFamily="34" charset="-128"/>
                <a:ea typeface="Adobe Gothic Std B" pitchFamily="34" charset="-128"/>
              </a:rPr>
              <a:t>M</a:t>
            </a:r>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Tree>
    <p:extLst>
      <p:ext uri="{BB962C8B-B14F-4D97-AF65-F5344CB8AC3E}">
        <p14:creationId xmlns:p14="http://schemas.microsoft.com/office/powerpoint/2010/main" val="2366223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638502" y="2110857"/>
            <a:ext cx="5194221" cy="3570208"/>
          </a:xfrm>
          <a:prstGeom prst="rect">
            <a:avLst/>
          </a:prstGeom>
        </p:spPr>
        <p:txBody>
          <a:bodyPr wrap="square">
            <a:spAutoFit/>
          </a:bodyPr>
          <a:lstStyle/>
          <a:p>
            <a:r>
              <a:rPr lang="es-VE" sz="2000" b="1" dirty="0" smtClean="0">
                <a:solidFill>
                  <a:schemeClr val="tx1">
                    <a:lumMod val="75000"/>
                    <a:lumOff val="25000"/>
                  </a:schemeClr>
                </a:solidFill>
                <a:latin typeface="Adobe Garamond Pro Bold" pitchFamily="18" charset="0"/>
              </a:rPr>
              <a:t>3. </a:t>
            </a:r>
            <a:r>
              <a:rPr lang="es-VE" sz="2000" b="1" dirty="0">
                <a:solidFill>
                  <a:schemeClr val="tx1">
                    <a:lumMod val="75000"/>
                    <a:lumOff val="25000"/>
                  </a:schemeClr>
                </a:solidFill>
                <a:latin typeface="Adobe Garamond Pro Bold" pitchFamily="18" charset="0"/>
              </a:rPr>
              <a:t>FASE DE CAPACITACIÓN DEL PERSONAL TÉCNICO Y ADMINISTRATIVO.</a:t>
            </a:r>
          </a:p>
          <a:p>
            <a:r>
              <a:rPr lang="es-VE" sz="2400" b="1" dirty="0" smtClean="0">
                <a:solidFill>
                  <a:schemeClr val="tx1">
                    <a:lumMod val="75000"/>
                    <a:lumOff val="25000"/>
                  </a:schemeClr>
                </a:solidFill>
                <a:latin typeface="Adobe Garamond Pro Bold" pitchFamily="18" charset="0"/>
              </a:rPr>
              <a:t>       </a:t>
            </a:r>
            <a:r>
              <a:rPr lang="es-VE" b="1" dirty="0" smtClean="0">
                <a:solidFill>
                  <a:schemeClr val="tx1">
                    <a:lumMod val="75000"/>
                    <a:lumOff val="25000"/>
                  </a:schemeClr>
                </a:solidFill>
                <a:latin typeface="Adobe Caslon Pro" pitchFamily="18" charset="0"/>
              </a:rPr>
              <a:t>- DISEÑO DEL PROCESO DE CAPACITACIÓN EN BIM.</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CAPACITACIÓN A PERSONAL MODELADOR BIM.</a:t>
            </a:r>
          </a:p>
          <a:p>
            <a:r>
              <a:rPr lang="es-VE" b="1" dirty="0" smtClean="0">
                <a:solidFill>
                  <a:schemeClr val="tx1">
                    <a:lumMod val="75000"/>
                    <a:lumOff val="25000"/>
                  </a:schemeClr>
                </a:solidFill>
                <a:latin typeface="Adobe Caslon Pro" pitchFamily="18" charset="0"/>
              </a:rPr>
              <a:t>         - CAPACITACIÓN DEL PERSONAL TÉCNICO Y DIRECTIVO EN BIM MANAGEMENT.</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CAPACITACIÓN DEL PERSONAL ADMINISTRATIVO/LEGAL EN BIM ADMINISTRATOR.</a:t>
            </a:r>
            <a:endParaRPr lang="es-VE" sz="2400" b="1" dirty="0" smtClean="0">
              <a:solidFill>
                <a:schemeClr val="tx1">
                  <a:lumMod val="75000"/>
                  <a:lumOff val="25000"/>
                </a:schemeClr>
              </a:solidFill>
              <a:latin typeface="Adobe Caslon Pro" pitchFamily="18"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pic>
        <p:nvPicPr>
          <p:cNvPr id="4098" name="Picture 2" descr="C:\Users\usuario\Desktop\CURSOS\REVIT BIM\1_gu51B4woXSYxdZ6_bT8YIw.png"/>
          <p:cNvPicPr>
            <a:picLocks noChangeAspect="1" noChangeArrowheads="1"/>
          </p:cNvPicPr>
          <p:nvPr/>
        </p:nvPicPr>
        <p:blipFill rotWithShape="1">
          <a:blip r:embed="rId3">
            <a:extLst>
              <a:ext uri="{28A0092B-C50C-407E-A947-70E740481C1C}">
                <a14:useLocalDpi xmlns:a14="http://schemas.microsoft.com/office/drawing/2010/main" val="0"/>
              </a:ext>
            </a:extLst>
          </a:blip>
          <a:srcRect l="12438" r="12182"/>
          <a:stretch/>
        </p:blipFill>
        <p:spPr bwMode="auto">
          <a:xfrm>
            <a:off x="5976739" y="2110857"/>
            <a:ext cx="4077626" cy="357020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62556" y="220498"/>
            <a:ext cx="6778279" cy="623923"/>
            <a:chOff x="1368227" y="1922688"/>
            <a:chExt cx="8550294" cy="1935803"/>
          </a:xfrm>
        </p:grpSpPr>
        <p:sp>
          <p:nvSpPr>
            <p:cNvPr id="17" name="16 Rectángulo"/>
            <p:cNvSpPr/>
            <p:nvPr/>
          </p:nvSpPr>
          <p:spPr>
            <a:xfrm>
              <a:off x="1368227" y="1922688"/>
              <a:ext cx="8424936" cy="1050408"/>
            </a:xfrm>
            <a:prstGeom prst="rect">
              <a:avLst/>
            </a:prstGeom>
          </p:spPr>
          <p:txBody>
            <a:bodyPr wrap="square">
              <a:spAutoFit/>
            </a:bodyPr>
            <a:lstStyle/>
            <a:p>
              <a:endParaRPr lang="es-VE" sz="16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18" name="17 Rectángulo"/>
            <p:cNvSpPr/>
            <p:nvPr/>
          </p:nvSpPr>
          <p:spPr>
            <a:xfrm>
              <a:off x="1493585" y="2187386"/>
              <a:ext cx="8424936" cy="1671105"/>
            </a:xfrm>
            <a:prstGeom prst="rect">
              <a:avLst/>
            </a:prstGeom>
          </p:spPr>
          <p:txBody>
            <a:bodyPr wrap="square">
              <a:spAutoFit/>
            </a:bodyPr>
            <a:lstStyle/>
            <a:p>
              <a:r>
                <a:rPr lang="es-VE" sz="11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r>
                <a:rPr lang="es-VE" b="1" dirty="0" smtClean="0">
                  <a:solidFill>
                    <a:schemeClr val="tx1">
                      <a:lumMod val="75000"/>
                      <a:lumOff val="25000"/>
                    </a:schemeClr>
                  </a:solidFill>
                  <a:latin typeface="Adobe Devanagari" pitchFamily="18" charset="0"/>
                  <a:cs typeface="Adobe Devanagari" pitchFamily="18" charset="0"/>
                </a:rPr>
                <a:t> </a:t>
              </a:r>
              <a:r>
                <a:rPr lang="es-VE"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dirty="0">
                  <a:solidFill>
                    <a:schemeClr val="tx1">
                      <a:lumMod val="75000"/>
                      <a:lumOff val="25000"/>
                    </a:schemeClr>
                  </a:solidFill>
                  <a:latin typeface="Adobe Gothic Std B" pitchFamily="34" charset="-128"/>
                  <a:ea typeface="Adobe Gothic Std B" pitchFamily="34" charset="-128"/>
                </a:rPr>
                <a:t>ATHYCO | </a:t>
              </a:r>
              <a:r>
                <a:rPr lang="es-VE" dirty="0" smtClean="0">
                  <a:solidFill>
                    <a:srgbClr val="FF0000"/>
                  </a:solidFill>
                  <a:latin typeface="Adobe Gothic Std B" pitchFamily="34" charset="-128"/>
                  <a:ea typeface="Adobe Gothic Std B" pitchFamily="34" charset="-128"/>
                </a:rPr>
                <a:t>B</a:t>
              </a:r>
              <a:r>
                <a:rPr lang="es-VE" dirty="0" smtClean="0">
                  <a:solidFill>
                    <a:srgbClr val="00B0F0"/>
                  </a:solidFill>
                  <a:latin typeface="Adobe Gothic Std B" pitchFamily="34" charset="-128"/>
                  <a:ea typeface="Adobe Gothic Std B" pitchFamily="34" charset="-128"/>
                </a:rPr>
                <a:t>I</a:t>
              </a:r>
              <a:r>
                <a:rPr lang="es-VE" dirty="0" smtClean="0">
                  <a:solidFill>
                    <a:schemeClr val="bg1">
                      <a:lumMod val="65000"/>
                    </a:schemeClr>
                  </a:solidFill>
                  <a:latin typeface="Adobe Gothic Std B" pitchFamily="34" charset="-128"/>
                  <a:ea typeface="Adobe Gothic Std B" pitchFamily="34" charset="-128"/>
                </a:rPr>
                <a:t>M</a:t>
              </a:r>
              <a:r>
                <a:rPr lang="es-VE" sz="1100" dirty="0" smtClean="0">
                  <a:solidFill>
                    <a:schemeClr val="tx1">
                      <a:lumMod val="75000"/>
                      <a:lumOff val="25000"/>
                    </a:schemeClr>
                  </a:solidFill>
                  <a:latin typeface="Adobe Garamond Pro Bold" pitchFamily="18" charset="0"/>
                  <a:cs typeface="Adobe Devanagari" pitchFamily="18" charset="0"/>
                </a:rPr>
                <a:t> </a:t>
              </a:r>
              <a:endParaRPr lang="es-VE" sz="1100" dirty="0">
                <a:solidFill>
                  <a:schemeClr val="tx1">
                    <a:lumMod val="75000"/>
                    <a:lumOff val="25000"/>
                  </a:schemeClr>
                </a:solidFill>
                <a:latin typeface="Adobe Garamond Pro Bold" pitchFamily="18" charset="0"/>
                <a:cs typeface="Adobe Devanagari" pitchFamily="18" charset="0"/>
              </a:endParaRPr>
            </a:p>
          </p:txBody>
        </p:sp>
      </p:grpSp>
      <p:sp>
        <p:nvSpPr>
          <p:cNvPr id="19" name="18 Rectángulo"/>
          <p:cNvSpPr/>
          <p:nvPr/>
        </p:nvSpPr>
        <p:spPr>
          <a:xfrm>
            <a:off x="288107" y="1332886"/>
            <a:ext cx="10306516" cy="646331"/>
          </a:xfrm>
          <a:prstGeom prst="rect">
            <a:avLst/>
          </a:prstGeom>
        </p:spPr>
        <p:txBody>
          <a:bodyPr wrap="square">
            <a:spAutoFit/>
          </a:bodyPr>
          <a:lstStyle/>
          <a:p>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 Diseño del Modelo Colaborativo </a:t>
            </a:r>
            <a:r>
              <a:rPr lang="es-VE" sz="3200" dirty="0">
                <a:solidFill>
                  <a:schemeClr val="tx1">
                    <a:lumMod val="75000"/>
                    <a:lumOff val="25000"/>
                  </a:schemeClr>
                </a:solidFill>
                <a:latin typeface="Adobe Gothic Std B" pitchFamily="34" charset="-128"/>
                <a:ea typeface="Adobe Gothic Std B" pitchFamily="34" charset="-128"/>
              </a:rPr>
              <a:t>ATHYCO | </a:t>
            </a:r>
            <a:r>
              <a:rPr lang="es-VE" sz="3200" dirty="0" smtClean="0">
                <a:solidFill>
                  <a:srgbClr val="FF0000"/>
                </a:solidFill>
                <a:latin typeface="Adobe Gothic Std B" pitchFamily="34" charset="-128"/>
                <a:ea typeface="Adobe Gothic Std B" pitchFamily="34" charset="-128"/>
              </a:rPr>
              <a:t>B</a:t>
            </a:r>
            <a:r>
              <a:rPr lang="es-VE" sz="3200" dirty="0" smtClean="0">
                <a:solidFill>
                  <a:srgbClr val="00B0F0"/>
                </a:solidFill>
                <a:latin typeface="Adobe Gothic Std B" pitchFamily="34" charset="-128"/>
                <a:ea typeface="Adobe Gothic Std B" pitchFamily="34" charset="-128"/>
              </a:rPr>
              <a:t>I</a:t>
            </a:r>
            <a:r>
              <a:rPr lang="es-VE" sz="3200" dirty="0" smtClean="0">
                <a:solidFill>
                  <a:schemeClr val="bg1">
                    <a:lumMod val="65000"/>
                  </a:schemeClr>
                </a:solidFill>
                <a:latin typeface="Adobe Gothic Std B" pitchFamily="34" charset="-128"/>
                <a:ea typeface="Adobe Gothic Std B" pitchFamily="34" charset="-128"/>
              </a:rPr>
              <a:t>M</a:t>
            </a:r>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Tree>
    <p:extLst>
      <p:ext uri="{BB962C8B-B14F-4D97-AF65-F5344CB8AC3E}">
        <p14:creationId xmlns:p14="http://schemas.microsoft.com/office/powerpoint/2010/main" val="121731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638502" y="2110857"/>
            <a:ext cx="5194221" cy="2769989"/>
          </a:xfrm>
          <a:prstGeom prst="rect">
            <a:avLst/>
          </a:prstGeom>
        </p:spPr>
        <p:txBody>
          <a:bodyPr wrap="square">
            <a:spAutoFit/>
          </a:bodyPr>
          <a:lstStyle/>
          <a:p>
            <a:r>
              <a:rPr lang="es-VE" sz="2000" b="1" dirty="0" smtClean="0">
                <a:solidFill>
                  <a:schemeClr val="tx1">
                    <a:lumMod val="75000"/>
                    <a:lumOff val="25000"/>
                  </a:schemeClr>
                </a:solidFill>
                <a:latin typeface="Adobe Garamond Pro Bold" pitchFamily="18" charset="0"/>
              </a:rPr>
              <a:t>4. </a:t>
            </a:r>
            <a:r>
              <a:rPr lang="es-VE" sz="2000" b="1" dirty="0">
                <a:solidFill>
                  <a:schemeClr val="tx1">
                    <a:lumMod val="75000"/>
                    <a:lumOff val="25000"/>
                  </a:schemeClr>
                </a:solidFill>
                <a:latin typeface="Adobe Garamond Pro Bold" pitchFamily="18" charset="0"/>
              </a:rPr>
              <a:t>FASE DE DISEÑO DE INTEROPERABILIDAD DE SOFTWARE Y MIGRACIÓN A BIM</a:t>
            </a:r>
            <a:r>
              <a:rPr lang="es-VE" sz="2000" b="1" dirty="0" smtClean="0">
                <a:solidFill>
                  <a:schemeClr val="tx1">
                    <a:lumMod val="75000"/>
                    <a:lumOff val="25000"/>
                  </a:schemeClr>
                </a:solidFill>
                <a:latin typeface="Adobe Garamond Pro Bold" pitchFamily="18" charset="0"/>
              </a:rPr>
              <a:t>.</a:t>
            </a:r>
            <a:endParaRPr lang="es-VE" sz="2000" b="1" dirty="0">
              <a:solidFill>
                <a:schemeClr val="tx1">
                  <a:lumMod val="75000"/>
                  <a:lumOff val="25000"/>
                </a:schemeClr>
              </a:solidFill>
              <a:latin typeface="Adobe Garamond Pro Bold" pitchFamily="18" charset="0"/>
            </a:endParaRPr>
          </a:p>
          <a:p>
            <a:r>
              <a:rPr lang="es-VE" sz="2400" b="1" dirty="0" smtClean="0">
                <a:solidFill>
                  <a:schemeClr val="tx1">
                    <a:lumMod val="75000"/>
                    <a:lumOff val="25000"/>
                  </a:schemeClr>
                </a:solidFill>
                <a:latin typeface="Adobe Garamond Pro Bold" pitchFamily="18" charset="0"/>
              </a:rPr>
              <a:t>      </a:t>
            </a:r>
            <a:r>
              <a:rPr lang="es-VE" b="1" dirty="0" smtClean="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SELECCIÓN DE SOFTWARE BIM.</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MIGRACIÓN A SOFTWARE BIM.</a:t>
            </a:r>
          </a:p>
          <a:p>
            <a:r>
              <a:rPr lang="es-VE" b="1" dirty="0" smtClean="0">
                <a:solidFill>
                  <a:schemeClr val="tx1">
                    <a:lumMod val="75000"/>
                    <a:lumOff val="25000"/>
                  </a:schemeClr>
                </a:solidFill>
                <a:latin typeface="Adobe Caslon Pro" pitchFamily="18" charset="0"/>
              </a:rPr>
              <a:t>         - DETECCIÓN DE COLISIONES E INTEROPERABILIDAD.</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IMPLEMENTACIÓN DE SOFTWARE BIM.</a:t>
            </a:r>
            <a:endParaRPr lang="es-VE" sz="2400" b="1" dirty="0" smtClean="0">
              <a:solidFill>
                <a:schemeClr val="tx1">
                  <a:lumMod val="75000"/>
                  <a:lumOff val="25000"/>
                </a:schemeClr>
              </a:solidFill>
              <a:latin typeface="Adobe Caslon Pro" pitchFamily="18"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pic>
        <p:nvPicPr>
          <p:cNvPr id="5122" name="Picture 2" descr="C:\Users\usuario\Desktop\CURSOS\REVIT BIM\BIM-y-lean.png"/>
          <p:cNvPicPr>
            <a:picLocks noChangeAspect="1" noChangeArrowheads="1"/>
          </p:cNvPicPr>
          <p:nvPr/>
        </p:nvPicPr>
        <p:blipFill rotWithShape="1">
          <a:blip r:embed="rId3">
            <a:extLst>
              <a:ext uri="{28A0092B-C50C-407E-A947-70E740481C1C}">
                <a14:useLocalDpi xmlns:a14="http://schemas.microsoft.com/office/drawing/2010/main" val="0"/>
              </a:ext>
            </a:extLst>
          </a:blip>
          <a:srcRect l="24368"/>
          <a:stretch/>
        </p:blipFill>
        <p:spPr bwMode="auto">
          <a:xfrm>
            <a:off x="5978825" y="2069914"/>
            <a:ext cx="4109211" cy="323402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62556" y="220498"/>
            <a:ext cx="6778279" cy="623923"/>
            <a:chOff x="1368227" y="1922688"/>
            <a:chExt cx="8550294" cy="1935803"/>
          </a:xfrm>
        </p:grpSpPr>
        <p:sp>
          <p:nvSpPr>
            <p:cNvPr id="17" name="16 Rectángulo"/>
            <p:cNvSpPr/>
            <p:nvPr/>
          </p:nvSpPr>
          <p:spPr>
            <a:xfrm>
              <a:off x="1368227" y="1922688"/>
              <a:ext cx="8424936" cy="1050408"/>
            </a:xfrm>
            <a:prstGeom prst="rect">
              <a:avLst/>
            </a:prstGeom>
          </p:spPr>
          <p:txBody>
            <a:bodyPr wrap="square">
              <a:spAutoFit/>
            </a:bodyPr>
            <a:lstStyle/>
            <a:p>
              <a:endParaRPr lang="es-VE" sz="16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18" name="17 Rectángulo"/>
            <p:cNvSpPr/>
            <p:nvPr/>
          </p:nvSpPr>
          <p:spPr>
            <a:xfrm>
              <a:off x="1493585" y="2187386"/>
              <a:ext cx="8424936" cy="1671105"/>
            </a:xfrm>
            <a:prstGeom prst="rect">
              <a:avLst/>
            </a:prstGeom>
          </p:spPr>
          <p:txBody>
            <a:bodyPr wrap="square">
              <a:spAutoFit/>
            </a:bodyPr>
            <a:lstStyle/>
            <a:p>
              <a:r>
                <a:rPr lang="es-VE" sz="11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r>
                <a:rPr lang="es-VE" b="1" dirty="0" smtClean="0">
                  <a:solidFill>
                    <a:schemeClr val="tx1">
                      <a:lumMod val="75000"/>
                      <a:lumOff val="25000"/>
                    </a:schemeClr>
                  </a:solidFill>
                  <a:latin typeface="Adobe Devanagari" pitchFamily="18" charset="0"/>
                  <a:cs typeface="Adobe Devanagari" pitchFamily="18" charset="0"/>
                </a:rPr>
                <a:t> </a:t>
              </a:r>
              <a:r>
                <a:rPr lang="es-VE"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dirty="0">
                  <a:solidFill>
                    <a:schemeClr val="tx1">
                      <a:lumMod val="75000"/>
                      <a:lumOff val="25000"/>
                    </a:schemeClr>
                  </a:solidFill>
                  <a:latin typeface="Adobe Gothic Std B" pitchFamily="34" charset="-128"/>
                  <a:ea typeface="Adobe Gothic Std B" pitchFamily="34" charset="-128"/>
                </a:rPr>
                <a:t>ATHYCO | </a:t>
              </a:r>
              <a:r>
                <a:rPr lang="es-VE" dirty="0" smtClean="0">
                  <a:solidFill>
                    <a:srgbClr val="FF0000"/>
                  </a:solidFill>
                  <a:latin typeface="Adobe Gothic Std B" pitchFamily="34" charset="-128"/>
                  <a:ea typeface="Adobe Gothic Std B" pitchFamily="34" charset="-128"/>
                </a:rPr>
                <a:t>B</a:t>
              </a:r>
              <a:r>
                <a:rPr lang="es-VE" dirty="0" smtClean="0">
                  <a:solidFill>
                    <a:srgbClr val="00B0F0"/>
                  </a:solidFill>
                  <a:latin typeface="Adobe Gothic Std B" pitchFamily="34" charset="-128"/>
                  <a:ea typeface="Adobe Gothic Std B" pitchFamily="34" charset="-128"/>
                </a:rPr>
                <a:t>I</a:t>
              </a:r>
              <a:r>
                <a:rPr lang="es-VE" dirty="0" smtClean="0">
                  <a:solidFill>
                    <a:schemeClr val="bg1">
                      <a:lumMod val="65000"/>
                    </a:schemeClr>
                  </a:solidFill>
                  <a:latin typeface="Adobe Gothic Std B" pitchFamily="34" charset="-128"/>
                  <a:ea typeface="Adobe Gothic Std B" pitchFamily="34" charset="-128"/>
                </a:rPr>
                <a:t>M</a:t>
              </a:r>
              <a:r>
                <a:rPr lang="es-VE" sz="1100" dirty="0" smtClean="0">
                  <a:solidFill>
                    <a:schemeClr val="tx1">
                      <a:lumMod val="75000"/>
                      <a:lumOff val="25000"/>
                    </a:schemeClr>
                  </a:solidFill>
                  <a:latin typeface="Adobe Garamond Pro Bold" pitchFamily="18" charset="0"/>
                  <a:cs typeface="Adobe Devanagari" pitchFamily="18" charset="0"/>
                </a:rPr>
                <a:t> </a:t>
              </a:r>
              <a:endParaRPr lang="es-VE" sz="1100" dirty="0">
                <a:solidFill>
                  <a:schemeClr val="tx1">
                    <a:lumMod val="75000"/>
                    <a:lumOff val="25000"/>
                  </a:schemeClr>
                </a:solidFill>
                <a:latin typeface="Adobe Garamond Pro Bold" pitchFamily="18" charset="0"/>
                <a:cs typeface="Adobe Devanagari" pitchFamily="18" charset="0"/>
              </a:endParaRPr>
            </a:p>
          </p:txBody>
        </p:sp>
      </p:grpSp>
      <p:sp>
        <p:nvSpPr>
          <p:cNvPr id="19" name="18 Rectángulo"/>
          <p:cNvSpPr/>
          <p:nvPr/>
        </p:nvSpPr>
        <p:spPr>
          <a:xfrm>
            <a:off x="288107" y="1332886"/>
            <a:ext cx="10306516" cy="646331"/>
          </a:xfrm>
          <a:prstGeom prst="rect">
            <a:avLst/>
          </a:prstGeom>
        </p:spPr>
        <p:txBody>
          <a:bodyPr wrap="square">
            <a:spAutoFit/>
          </a:bodyPr>
          <a:lstStyle/>
          <a:p>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 Diseño del Modelo Colaborativo </a:t>
            </a:r>
            <a:r>
              <a:rPr lang="es-VE" sz="3200" dirty="0">
                <a:solidFill>
                  <a:schemeClr val="tx1">
                    <a:lumMod val="75000"/>
                    <a:lumOff val="25000"/>
                  </a:schemeClr>
                </a:solidFill>
                <a:latin typeface="Adobe Gothic Std B" pitchFamily="34" charset="-128"/>
                <a:ea typeface="Adobe Gothic Std B" pitchFamily="34" charset="-128"/>
              </a:rPr>
              <a:t>ATHYCO | </a:t>
            </a:r>
            <a:r>
              <a:rPr lang="es-VE" sz="3200" dirty="0" smtClean="0">
                <a:solidFill>
                  <a:srgbClr val="FF0000"/>
                </a:solidFill>
                <a:latin typeface="Adobe Gothic Std B" pitchFamily="34" charset="-128"/>
                <a:ea typeface="Adobe Gothic Std B" pitchFamily="34" charset="-128"/>
              </a:rPr>
              <a:t>B</a:t>
            </a:r>
            <a:r>
              <a:rPr lang="es-VE" sz="3200" dirty="0" smtClean="0">
                <a:solidFill>
                  <a:srgbClr val="00B0F0"/>
                </a:solidFill>
                <a:latin typeface="Adobe Gothic Std B" pitchFamily="34" charset="-128"/>
                <a:ea typeface="Adobe Gothic Std B" pitchFamily="34" charset="-128"/>
              </a:rPr>
              <a:t>I</a:t>
            </a:r>
            <a:r>
              <a:rPr lang="es-VE" sz="3200" dirty="0" smtClean="0">
                <a:solidFill>
                  <a:schemeClr val="bg1">
                    <a:lumMod val="65000"/>
                  </a:schemeClr>
                </a:solidFill>
                <a:latin typeface="Adobe Gothic Std B" pitchFamily="34" charset="-128"/>
                <a:ea typeface="Adobe Gothic Std B" pitchFamily="34" charset="-128"/>
              </a:rPr>
              <a:t>M</a:t>
            </a:r>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Tree>
    <p:extLst>
      <p:ext uri="{BB962C8B-B14F-4D97-AF65-F5344CB8AC3E}">
        <p14:creationId xmlns:p14="http://schemas.microsoft.com/office/powerpoint/2010/main" val="381875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638502" y="2110857"/>
            <a:ext cx="5194221" cy="3847207"/>
          </a:xfrm>
          <a:prstGeom prst="rect">
            <a:avLst/>
          </a:prstGeom>
        </p:spPr>
        <p:txBody>
          <a:bodyPr wrap="square">
            <a:spAutoFit/>
          </a:bodyPr>
          <a:lstStyle/>
          <a:p>
            <a:r>
              <a:rPr lang="es-VE" sz="2000" b="1" dirty="0" smtClean="0">
                <a:solidFill>
                  <a:schemeClr val="tx1">
                    <a:lumMod val="75000"/>
                    <a:lumOff val="25000"/>
                  </a:schemeClr>
                </a:solidFill>
                <a:latin typeface="Adobe Garamond Pro Bold" pitchFamily="18" charset="0"/>
              </a:rPr>
              <a:t>5. </a:t>
            </a:r>
            <a:r>
              <a:rPr lang="es-VE" sz="2000" b="1" dirty="0">
                <a:solidFill>
                  <a:schemeClr val="tx1">
                    <a:lumMod val="75000"/>
                    <a:lumOff val="25000"/>
                  </a:schemeClr>
                </a:solidFill>
                <a:latin typeface="Adobe Garamond Pro Bold" pitchFamily="18" charset="0"/>
              </a:rPr>
              <a:t>FASE DE PRUEBA Y COLISIONES DE LA METODOLOGÍA BIM</a:t>
            </a:r>
            <a:r>
              <a:rPr lang="es-VE" sz="2000" b="1" dirty="0" smtClean="0">
                <a:solidFill>
                  <a:schemeClr val="tx1">
                    <a:lumMod val="75000"/>
                    <a:lumOff val="25000"/>
                  </a:schemeClr>
                </a:solidFill>
                <a:latin typeface="Adobe Garamond Pro Bold" pitchFamily="18" charset="0"/>
              </a:rPr>
              <a:t>.</a:t>
            </a:r>
            <a:endParaRPr lang="es-VE" sz="2000" b="1" dirty="0">
              <a:solidFill>
                <a:schemeClr val="tx1">
                  <a:lumMod val="75000"/>
                  <a:lumOff val="25000"/>
                </a:schemeClr>
              </a:solidFill>
              <a:latin typeface="Adobe Garamond Pro Bold" pitchFamily="18" charset="0"/>
            </a:endParaRPr>
          </a:p>
          <a:p>
            <a:r>
              <a:rPr lang="es-VE" sz="2400" b="1" dirty="0" smtClean="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PRUEBA DE INTEROPERABILIDAD BIM.</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PRUEBA DE COLISIONES  E INTEROPERABILIDAD EN COSTOS / TIEMPO EN LA METODOLOGÍA BIM.</a:t>
            </a:r>
          </a:p>
          <a:p>
            <a:r>
              <a:rPr lang="es-VE" b="1" dirty="0" smtClean="0">
                <a:solidFill>
                  <a:schemeClr val="tx1">
                    <a:lumMod val="75000"/>
                    <a:lumOff val="25000"/>
                  </a:schemeClr>
                </a:solidFill>
                <a:latin typeface="Adobe Caslon Pro" pitchFamily="18" charset="0"/>
              </a:rPr>
              <a:t>         - PRUEBA DE COLISIONES E INTEROPERABILIDAD CON PROVEEDORES / PERSONAL / CONSTRATISTAS.</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PRUEBA DE INTEROPERABILIDAD DE SUSTENTABILIDAD BIM.</a:t>
            </a:r>
            <a:endParaRPr lang="es-VE" sz="2400" b="1" dirty="0" smtClean="0">
              <a:solidFill>
                <a:schemeClr val="tx1">
                  <a:lumMod val="75000"/>
                  <a:lumOff val="25000"/>
                </a:schemeClr>
              </a:solidFill>
              <a:latin typeface="Adobe Caslon Pro" pitchFamily="18"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pic>
        <p:nvPicPr>
          <p:cNvPr id="6146" name="Picture 2" descr="C:\Users\usuario\Desktop\CURSOS\REVIT BIM\Trabajo-colaborativ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375" y="2409285"/>
            <a:ext cx="4422051" cy="26963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62556" y="220498"/>
            <a:ext cx="6778279" cy="623923"/>
            <a:chOff x="1368227" y="1922688"/>
            <a:chExt cx="8550294" cy="1935803"/>
          </a:xfrm>
        </p:grpSpPr>
        <p:sp>
          <p:nvSpPr>
            <p:cNvPr id="17" name="16 Rectángulo"/>
            <p:cNvSpPr/>
            <p:nvPr/>
          </p:nvSpPr>
          <p:spPr>
            <a:xfrm>
              <a:off x="1368227" y="1922688"/>
              <a:ext cx="8424936" cy="1050408"/>
            </a:xfrm>
            <a:prstGeom prst="rect">
              <a:avLst/>
            </a:prstGeom>
          </p:spPr>
          <p:txBody>
            <a:bodyPr wrap="square">
              <a:spAutoFit/>
            </a:bodyPr>
            <a:lstStyle/>
            <a:p>
              <a:endParaRPr lang="es-VE" sz="16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18" name="17 Rectángulo"/>
            <p:cNvSpPr/>
            <p:nvPr/>
          </p:nvSpPr>
          <p:spPr>
            <a:xfrm>
              <a:off x="1493585" y="2187386"/>
              <a:ext cx="8424936" cy="1671105"/>
            </a:xfrm>
            <a:prstGeom prst="rect">
              <a:avLst/>
            </a:prstGeom>
          </p:spPr>
          <p:txBody>
            <a:bodyPr wrap="square">
              <a:spAutoFit/>
            </a:bodyPr>
            <a:lstStyle/>
            <a:p>
              <a:r>
                <a:rPr lang="es-VE" sz="11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r>
                <a:rPr lang="es-VE" b="1" dirty="0" smtClean="0">
                  <a:solidFill>
                    <a:schemeClr val="tx1">
                      <a:lumMod val="75000"/>
                      <a:lumOff val="25000"/>
                    </a:schemeClr>
                  </a:solidFill>
                  <a:latin typeface="Adobe Devanagari" pitchFamily="18" charset="0"/>
                  <a:cs typeface="Adobe Devanagari" pitchFamily="18" charset="0"/>
                </a:rPr>
                <a:t> </a:t>
              </a:r>
              <a:r>
                <a:rPr lang="es-VE"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dirty="0">
                  <a:solidFill>
                    <a:schemeClr val="tx1">
                      <a:lumMod val="75000"/>
                      <a:lumOff val="25000"/>
                    </a:schemeClr>
                  </a:solidFill>
                  <a:latin typeface="Adobe Gothic Std B" pitchFamily="34" charset="-128"/>
                  <a:ea typeface="Adobe Gothic Std B" pitchFamily="34" charset="-128"/>
                </a:rPr>
                <a:t>ATHYCO | </a:t>
              </a:r>
              <a:r>
                <a:rPr lang="es-VE" dirty="0" smtClean="0">
                  <a:solidFill>
                    <a:srgbClr val="FF0000"/>
                  </a:solidFill>
                  <a:latin typeface="Adobe Gothic Std B" pitchFamily="34" charset="-128"/>
                  <a:ea typeface="Adobe Gothic Std B" pitchFamily="34" charset="-128"/>
                </a:rPr>
                <a:t>B</a:t>
              </a:r>
              <a:r>
                <a:rPr lang="es-VE" dirty="0" smtClean="0">
                  <a:solidFill>
                    <a:srgbClr val="00B0F0"/>
                  </a:solidFill>
                  <a:latin typeface="Adobe Gothic Std B" pitchFamily="34" charset="-128"/>
                  <a:ea typeface="Adobe Gothic Std B" pitchFamily="34" charset="-128"/>
                </a:rPr>
                <a:t>I</a:t>
              </a:r>
              <a:r>
                <a:rPr lang="es-VE" dirty="0" smtClean="0">
                  <a:solidFill>
                    <a:schemeClr val="bg1">
                      <a:lumMod val="65000"/>
                    </a:schemeClr>
                  </a:solidFill>
                  <a:latin typeface="Adobe Gothic Std B" pitchFamily="34" charset="-128"/>
                  <a:ea typeface="Adobe Gothic Std B" pitchFamily="34" charset="-128"/>
                </a:rPr>
                <a:t>M</a:t>
              </a:r>
              <a:r>
                <a:rPr lang="es-VE" sz="1100" dirty="0" smtClean="0">
                  <a:solidFill>
                    <a:schemeClr val="tx1">
                      <a:lumMod val="75000"/>
                      <a:lumOff val="25000"/>
                    </a:schemeClr>
                  </a:solidFill>
                  <a:latin typeface="Adobe Garamond Pro Bold" pitchFamily="18" charset="0"/>
                  <a:cs typeface="Adobe Devanagari" pitchFamily="18" charset="0"/>
                </a:rPr>
                <a:t> </a:t>
              </a:r>
              <a:endParaRPr lang="es-VE" sz="1100" dirty="0">
                <a:solidFill>
                  <a:schemeClr val="tx1">
                    <a:lumMod val="75000"/>
                    <a:lumOff val="25000"/>
                  </a:schemeClr>
                </a:solidFill>
                <a:latin typeface="Adobe Garamond Pro Bold" pitchFamily="18" charset="0"/>
                <a:cs typeface="Adobe Devanagari" pitchFamily="18" charset="0"/>
              </a:endParaRPr>
            </a:p>
          </p:txBody>
        </p:sp>
      </p:grpSp>
      <p:sp>
        <p:nvSpPr>
          <p:cNvPr id="19" name="18 Rectángulo"/>
          <p:cNvSpPr/>
          <p:nvPr/>
        </p:nvSpPr>
        <p:spPr>
          <a:xfrm>
            <a:off x="288107" y="1332886"/>
            <a:ext cx="10306516" cy="646331"/>
          </a:xfrm>
          <a:prstGeom prst="rect">
            <a:avLst/>
          </a:prstGeom>
        </p:spPr>
        <p:txBody>
          <a:bodyPr wrap="square">
            <a:spAutoFit/>
          </a:bodyPr>
          <a:lstStyle/>
          <a:p>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 Diseño del Modelo Colaborativo </a:t>
            </a:r>
            <a:r>
              <a:rPr lang="es-VE" sz="3200" dirty="0">
                <a:solidFill>
                  <a:schemeClr val="tx1">
                    <a:lumMod val="75000"/>
                    <a:lumOff val="25000"/>
                  </a:schemeClr>
                </a:solidFill>
                <a:latin typeface="Adobe Gothic Std B" pitchFamily="34" charset="-128"/>
                <a:ea typeface="Adobe Gothic Std B" pitchFamily="34" charset="-128"/>
              </a:rPr>
              <a:t>ATHYCO | </a:t>
            </a:r>
            <a:r>
              <a:rPr lang="es-VE" sz="3200" dirty="0" smtClean="0">
                <a:solidFill>
                  <a:srgbClr val="FF0000"/>
                </a:solidFill>
                <a:latin typeface="Adobe Gothic Std B" pitchFamily="34" charset="-128"/>
                <a:ea typeface="Adobe Gothic Std B" pitchFamily="34" charset="-128"/>
              </a:rPr>
              <a:t>B</a:t>
            </a:r>
            <a:r>
              <a:rPr lang="es-VE" sz="3200" dirty="0" smtClean="0">
                <a:solidFill>
                  <a:srgbClr val="00B0F0"/>
                </a:solidFill>
                <a:latin typeface="Adobe Gothic Std B" pitchFamily="34" charset="-128"/>
                <a:ea typeface="Adobe Gothic Std B" pitchFamily="34" charset="-128"/>
              </a:rPr>
              <a:t>I</a:t>
            </a:r>
            <a:r>
              <a:rPr lang="es-VE" sz="3200" dirty="0" smtClean="0">
                <a:solidFill>
                  <a:schemeClr val="bg1">
                    <a:lumMod val="65000"/>
                  </a:schemeClr>
                </a:solidFill>
                <a:latin typeface="Adobe Gothic Std B" pitchFamily="34" charset="-128"/>
                <a:ea typeface="Adobe Gothic Std B" pitchFamily="34" charset="-128"/>
              </a:rPr>
              <a:t>M</a:t>
            </a:r>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Tree>
    <p:extLst>
      <p:ext uri="{BB962C8B-B14F-4D97-AF65-F5344CB8AC3E}">
        <p14:creationId xmlns:p14="http://schemas.microsoft.com/office/powerpoint/2010/main" val="3145537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 name="1 Grupo"/>
          <p:cNvGrpSpPr/>
          <p:nvPr/>
        </p:nvGrpSpPr>
        <p:grpSpPr>
          <a:xfrm>
            <a:off x="1188207" y="2009995"/>
            <a:ext cx="8424936" cy="2101410"/>
            <a:chOff x="1368227" y="1922689"/>
            <a:chExt cx="8424936" cy="2101410"/>
          </a:xfrm>
        </p:grpSpPr>
        <p:sp>
          <p:nvSpPr>
            <p:cNvPr id="8" name="7 Rectángulo"/>
            <p:cNvSpPr/>
            <p:nvPr/>
          </p:nvSpPr>
          <p:spPr>
            <a:xfrm>
              <a:off x="1368227" y="1922689"/>
              <a:ext cx="8424936" cy="707886"/>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La </a:t>
              </a:r>
              <a:r>
                <a:rPr lang="es-VE" sz="4000"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tecnología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a:solidFill>
                    <a:srgbClr val="FF0000"/>
                  </a:solidFill>
                  <a:latin typeface="Adobe Gothic Std B" pitchFamily="34" charset="-128"/>
                  <a:ea typeface="Adobe Gothic Std B" pitchFamily="34" charset="-128"/>
                </a:rPr>
                <a:t>B</a:t>
              </a:r>
              <a:r>
                <a:rPr lang="es-VE" sz="4000" dirty="0">
                  <a:solidFill>
                    <a:srgbClr val="00B0F0"/>
                  </a:solidFill>
                  <a:latin typeface="Adobe Gothic Std B" pitchFamily="34" charset="-128"/>
                  <a:ea typeface="Adobe Gothic Std B" pitchFamily="34" charset="-128"/>
                </a:rPr>
                <a:t>I</a:t>
              </a:r>
              <a:r>
                <a:rPr lang="es-VE" sz="4000" dirty="0">
                  <a:solidFill>
                    <a:schemeClr val="bg1">
                      <a:lumMod val="65000"/>
                    </a:schemeClr>
                  </a:solidFill>
                  <a:latin typeface="Adobe Gothic Std B" pitchFamily="34" charset="-128"/>
                  <a:ea typeface="Adobe Gothic Std B" pitchFamily="34" charset="-128"/>
                </a:rPr>
                <a:t>M</a:t>
              </a:r>
              <a:endParaRPr lang="es-VE" sz="4000" dirty="0">
                <a:solidFill>
                  <a:schemeClr val="bg1">
                    <a:lumMod val="65000"/>
                  </a:schemeClr>
                </a:solidFill>
                <a:latin typeface="Adobe Gothic Std B" pitchFamily="34" charset="-128"/>
                <a:ea typeface="Adobe Gothic Std B" pitchFamily="34" charset="-128"/>
              </a:endParaRPr>
            </a:p>
          </p:txBody>
        </p:sp>
        <p:sp>
          <p:nvSpPr>
            <p:cNvPr id="9" name="8 Rectángulo"/>
            <p:cNvSpPr/>
            <p:nvPr/>
          </p:nvSpPr>
          <p:spPr>
            <a:xfrm>
              <a:off x="1368227" y="2700660"/>
              <a:ext cx="8424936" cy="1323439"/>
            </a:xfrm>
            <a:prstGeom prst="rect">
              <a:avLst/>
            </a:prstGeom>
          </p:spPr>
          <p:txBody>
            <a:bodyPr wrap="square">
              <a:spAutoFit/>
            </a:bodyPr>
            <a:lstStyle/>
            <a:p>
              <a:r>
                <a:rPr lang="es-VE" sz="4000" b="1" dirty="0" smtClean="0">
                  <a:solidFill>
                    <a:schemeClr val="tx1">
                      <a:lumMod val="75000"/>
                      <a:lumOff val="25000"/>
                    </a:schemeClr>
                  </a:solidFill>
                  <a:latin typeface="Adobe Devanagari" pitchFamily="18" charset="0"/>
                  <a:cs typeface="Adobe Devanagari" pitchFamily="18" charset="0"/>
                </a:rPr>
                <a:t>transforma </a:t>
              </a:r>
              <a:r>
                <a:rPr lang="es-VE" sz="4000" b="1" dirty="0">
                  <a:solidFill>
                    <a:schemeClr val="tx1">
                      <a:lumMod val="75000"/>
                      <a:lumOff val="25000"/>
                    </a:schemeClr>
                  </a:solidFill>
                  <a:latin typeface="Adobe Devanagari" pitchFamily="18" charset="0"/>
                  <a:cs typeface="Adobe Devanagari" pitchFamily="18" charset="0"/>
                </a:rPr>
                <a:t>el sector de la construcción y genera oportunidades de </a:t>
              </a:r>
              <a:r>
                <a:rPr lang="es-VE" sz="4000" b="1" dirty="0" smtClean="0">
                  <a:solidFill>
                    <a:schemeClr val="tx1">
                      <a:lumMod val="75000"/>
                      <a:lumOff val="25000"/>
                    </a:schemeClr>
                  </a:solidFill>
                  <a:latin typeface="Adobe Devanagari" pitchFamily="18" charset="0"/>
                  <a:cs typeface="Adobe Devanagari" pitchFamily="18" charset="0"/>
                </a:rPr>
                <a:t>negocio…</a:t>
              </a:r>
              <a:endParaRPr lang="es-VE" sz="4000" b="1" dirty="0">
                <a:solidFill>
                  <a:schemeClr val="tx1">
                    <a:lumMod val="75000"/>
                    <a:lumOff val="25000"/>
                  </a:schemeClr>
                </a:solidFill>
                <a:latin typeface="Adobe Devanagari" pitchFamily="18" charset="0"/>
                <a:cs typeface="Adobe Devanagari" pitchFamily="18" charset="0"/>
              </a:endParaRPr>
            </a:p>
          </p:txBody>
        </p:sp>
      </p:grpSp>
      <p:grpSp>
        <p:nvGrpSpPr>
          <p:cNvPr id="3" name="2 Grupo"/>
          <p:cNvGrpSpPr/>
          <p:nvPr/>
        </p:nvGrpSpPr>
        <p:grpSpPr>
          <a:xfrm>
            <a:off x="7082942" y="178245"/>
            <a:ext cx="3511680" cy="914571"/>
            <a:chOff x="6835802" y="252387"/>
            <a:chExt cx="3511680" cy="914571"/>
          </a:xfrm>
        </p:grpSpPr>
        <p:pic>
          <p:nvPicPr>
            <p:cNvPr id="11"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3" name="12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Tree>
    <p:extLst>
      <p:ext uri="{BB962C8B-B14F-4D97-AF65-F5344CB8AC3E}">
        <p14:creationId xmlns:p14="http://schemas.microsoft.com/office/powerpoint/2010/main" val="2309628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638502" y="2110857"/>
            <a:ext cx="5194221" cy="3385542"/>
          </a:xfrm>
          <a:prstGeom prst="rect">
            <a:avLst/>
          </a:prstGeom>
        </p:spPr>
        <p:txBody>
          <a:bodyPr wrap="square">
            <a:spAutoFit/>
          </a:bodyPr>
          <a:lstStyle/>
          <a:p>
            <a:r>
              <a:rPr lang="es-VE" sz="2000" b="1" dirty="0" smtClean="0">
                <a:solidFill>
                  <a:schemeClr val="tx1">
                    <a:lumMod val="75000"/>
                    <a:lumOff val="25000"/>
                  </a:schemeClr>
                </a:solidFill>
                <a:latin typeface="Adobe Garamond Pro Bold" pitchFamily="18" charset="0"/>
              </a:rPr>
              <a:t>6. FASE </a:t>
            </a:r>
            <a:r>
              <a:rPr lang="es-VE" sz="2000" b="1" dirty="0">
                <a:solidFill>
                  <a:schemeClr val="tx1">
                    <a:lumMod val="75000"/>
                    <a:lumOff val="25000"/>
                  </a:schemeClr>
                </a:solidFill>
                <a:latin typeface="Adobe Garamond Pro Bold" pitchFamily="18" charset="0"/>
              </a:rPr>
              <a:t>DE DISEÑO Y PUESTA A PRUEBA DEL «BEP</a:t>
            </a:r>
            <a:r>
              <a:rPr lang="es-VE" sz="2000" b="1" dirty="0" smtClean="0">
                <a:solidFill>
                  <a:schemeClr val="tx1">
                    <a:lumMod val="75000"/>
                    <a:lumOff val="25000"/>
                  </a:schemeClr>
                </a:solidFill>
                <a:latin typeface="Adobe Garamond Pro Bold" pitchFamily="18" charset="0"/>
              </a:rPr>
              <a:t>». PLAN DE EJECUCIÓN BIM.</a:t>
            </a:r>
            <a:endParaRPr lang="es-VE" sz="2000" b="1" dirty="0">
              <a:solidFill>
                <a:schemeClr val="tx1">
                  <a:lumMod val="75000"/>
                  <a:lumOff val="25000"/>
                </a:schemeClr>
              </a:solidFill>
              <a:latin typeface="Adobe Garamond Pro Bold" pitchFamily="18" charset="0"/>
            </a:endParaRPr>
          </a:p>
          <a:p>
            <a:r>
              <a:rPr lang="es-VE" sz="2400" b="1" dirty="0" smtClean="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PREDISEÑO BIM. (NECESIDADES Y REQUERIMIENTOS)</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DISEÑO DEL PROYECTO BIM.</a:t>
            </a:r>
          </a:p>
          <a:p>
            <a:r>
              <a:rPr lang="es-VE" b="1" dirty="0" smtClean="0">
                <a:solidFill>
                  <a:schemeClr val="tx1">
                    <a:lumMod val="75000"/>
                    <a:lumOff val="25000"/>
                  </a:schemeClr>
                </a:solidFill>
                <a:latin typeface="Adobe Caslon Pro" pitchFamily="18" charset="0"/>
              </a:rPr>
              <a:t>         - DISEÑO DE FASES DE CONSTRUCCIÓN.</a:t>
            </a:r>
          </a:p>
          <a:p>
            <a:r>
              <a:rPr lang="es-VE" b="1" dirty="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 DISEÑO DE LA FASE DE EXPLOTACIÓN.</a:t>
            </a:r>
          </a:p>
          <a:p>
            <a:r>
              <a:rPr lang="es-VE" sz="2400" b="1" dirty="0">
                <a:solidFill>
                  <a:schemeClr val="tx1">
                    <a:lumMod val="75000"/>
                    <a:lumOff val="25000"/>
                  </a:schemeClr>
                </a:solidFill>
                <a:latin typeface="Adobe Caslon Pro" pitchFamily="18" charset="0"/>
              </a:rPr>
              <a:t> </a:t>
            </a:r>
            <a:r>
              <a:rPr lang="es-VE" sz="2400" b="1" dirty="0" smtClean="0">
                <a:solidFill>
                  <a:schemeClr val="tx1">
                    <a:lumMod val="75000"/>
                    <a:lumOff val="25000"/>
                  </a:schemeClr>
                </a:solidFill>
                <a:latin typeface="Adobe Caslon Pro" pitchFamily="18" charset="0"/>
              </a:rPr>
              <a:t>      </a:t>
            </a:r>
            <a:r>
              <a:rPr lang="es-VE" b="1" dirty="0" smtClean="0">
                <a:solidFill>
                  <a:schemeClr val="tx1">
                    <a:lumMod val="75000"/>
                    <a:lumOff val="25000"/>
                  </a:schemeClr>
                </a:solidFill>
                <a:latin typeface="Adobe Caslon Pro" pitchFamily="18" charset="0"/>
              </a:rPr>
              <a:t>- DISEÑO DE LA FASE DE REHABILITACIÓN  / DEMOLICIÓN.</a:t>
            </a: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pic>
        <p:nvPicPr>
          <p:cNvPr id="7170" name="Picture 2" descr="C:\Users\usuario\Desktop\CURSOS\REVIT BIM\curso-autodesk-revit-modelado-y-detallado-de-edificaciones-D_NQ_NP_781097-MPE27827829690_07201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723" y="2110857"/>
            <a:ext cx="4422051" cy="33165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15 Grupo"/>
          <p:cNvGrpSpPr/>
          <p:nvPr/>
        </p:nvGrpSpPr>
        <p:grpSpPr>
          <a:xfrm>
            <a:off x="62556" y="220498"/>
            <a:ext cx="6778279" cy="623923"/>
            <a:chOff x="1368227" y="1922688"/>
            <a:chExt cx="8550294" cy="1935803"/>
          </a:xfrm>
        </p:grpSpPr>
        <p:sp>
          <p:nvSpPr>
            <p:cNvPr id="17" name="16 Rectángulo"/>
            <p:cNvSpPr/>
            <p:nvPr/>
          </p:nvSpPr>
          <p:spPr>
            <a:xfrm>
              <a:off x="1368227" y="1922688"/>
              <a:ext cx="8424936" cy="1050408"/>
            </a:xfrm>
            <a:prstGeom prst="rect">
              <a:avLst/>
            </a:prstGeom>
          </p:spPr>
          <p:txBody>
            <a:bodyPr wrap="square">
              <a:spAutoFit/>
            </a:bodyPr>
            <a:lstStyle/>
            <a:p>
              <a:endParaRPr lang="es-VE" sz="1600" b="1" dirty="0" smtClean="0">
                <a:solidFill>
                  <a:schemeClr val="bg1">
                    <a:lumMod val="65000"/>
                  </a:schemeClr>
                </a:solidFill>
                <a:effectLst>
                  <a:outerShdw blurRad="38100" dist="38100" dir="2700000" algn="tl">
                    <a:srgbClr val="000000">
                      <a:alpha val="43137"/>
                    </a:srgbClr>
                  </a:outerShdw>
                </a:effectLst>
                <a:latin typeface="Rage Italic" pitchFamily="66" charset="0"/>
              </a:endParaRPr>
            </a:p>
          </p:txBody>
        </p:sp>
        <p:sp>
          <p:nvSpPr>
            <p:cNvPr id="18" name="17 Rectángulo"/>
            <p:cNvSpPr/>
            <p:nvPr/>
          </p:nvSpPr>
          <p:spPr>
            <a:xfrm>
              <a:off x="1493585" y="2187386"/>
              <a:ext cx="8424936" cy="1671105"/>
            </a:xfrm>
            <a:prstGeom prst="rect">
              <a:avLst/>
            </a:prstGeom>
          </p:spPr>
          <p:txBody>
            <a:bodyPr wrap="square">
              <a:spAutoFit/>
            </a:bodyPr>
            <a:lstStyle/>
            <a:p>
              <a:r>
                <a:rPr lang="es-VE" sz="1100" b="1" dirty="0" smtClean="0">
                  <a:solidFill>
                    <a:schemeClr val="tx1">
                      <a:lumMod val="75000"/>
                      <a:lumOff val="25000"/>
                    </a:schemeClr>
                  </a:solidFill>
                  <a:latin typeface="Adobe Garamond Pro Bold" pitchFamily="18" charset="0"/>
                  <a:cs typeface="Adobe Devanagari" pitchFamily="18" charset="0"/>
                </a:rPr>
                <a:t>PROPUESTA CONCEPTUAL DE IMPLEMENTACIÓN DEL</a:t>
              </a:r>
            </a:p>
            <a:p>
              <a:r>
                <a:rPr lang="es-VE" b="1" dirty="0" smtClean="0">
                  <a:solidFill>
                    <a:schemeClr val="tx1">
                      <a:lumMod val="75000"/>
                      <a:lumOff val="25000"/>
                    </a:schemeClr>
                  </a:solidFill>
                  <a:latin typeface="Adobe Devanagari" pitchFamily="18" charset="0"/>
                  <a:cs typeface="Adobe Devanagari" pitchFamily="18" charset="0"/>
                </a:rPr>
                <a:t> </a:t>
              </a:r>
              <a:r>
                <a:rPr lang="es-VE" b="1" dirty="0">
                  <a:solidFill>
                    <a:schemeClr val="tx1">
                      <a:lumMod val="75000"/>
                      <a:lumOff val="25000"/>
                    </a:schemeClr>
                  </a:solidFill>
                  <a:effectLst>
                    <a:outerShdw blurRad="38100" dist="38100" dir="2700000" algn="tl">
                      <a:srgbClr val="000000">
                        <a:alpha val="43137"/>
                      </a:srgbClr>
                    </a:outerShdw>
                  </a:effectLst>
                  <a:latin typeface="Rage Italic" pitchFamily="66" charset="0"/>
                </a:rPr>
                <a:t>Método Colaborativo </a:t>
              </a:r>
              <a:r>
                <a:rPr lang="es-VE" dirty="0">
                  <a:solidFill>
                    <a:schemeClr val="tx1">
                      <a:lumMod val="75000"/>
                      <a:lumOff val="25000"/>
                    </a:schemeClr>
                  </a:solidFill>
                  <a:latin typeface="Adobe Gothic Std B" pitchFamily="34" charset="-128"/>
                  <a:ea typeface="Adobe Gothic Std B" pitchFamily="34" charset="-128"/>
                </a:rPr>
                <a:t>ATHYCO | </a:t>
              </a:r>
              <a:r>
                <a:rPr lang="es-VE" dirty="0" smtClean="0">
                  <a:solidFill>
                    <a:srgbClr val="FF0000"/>
                  </a:solidFill>
                  <a:latin typeface="Adobe Gothic Std B" pitchFamily="34" charset="-128"/>
                  <a:ea typeface="Adobe Gothic Std B" pitchFamily="34" charset="-128"/>
                </a:rPr>
                <a:t>B</a:t>
              </a:r>
              <a:r>
                <a:rPr lang="es-VE" dirty="0" smtClean="0">
                  <a:solidFill>
                    <a:srgbClr val="00B0F0"/>
                  </a:solidFill>
                  <a:latin typeface="Adobe Gothic Std B" pitchFamily="34" charset="-128"/>
                  <a:ea typeface="Adobe Gothic Std B" pitchFamily="34" charset="-128"/>
                </a:rPr>
                <a:t>I</a:t>
              </a:r>
              <a:r>
                <a:rPr lang="es-VE" dirty="0" smtClean="0">
                  <a:solidFill>
                    <a:schemeClr val="bg1">
                      <a:lumMod val="65000"/>
                    </a:schemeClr>
                  </a:solidFill>
                  <a:latin typeface="Adobe Gothic Std B" pitchFamily="34" charset="-128"/>
                  <a:ea typeface="Adobe Gothic Std B" pitchFamily="34" charset="-128"/>
                </a:rPr>
                <a:t>M</a:t>
              </a:r>
              <a:r>
                <a:rPr lang="es-VE" sz="1100" dirty="0" smtClean="0">
                  <a:solidFill>
                    <a:schemeClr val="tx1">
                      <a:lumMod val="75000"/>
                      <a:lumOff val="25000"/>
                    </a:schemeClr>
                  </a:solidFill>
                  <a:latin typeface="Adobe Garamond Pro Bold" pitchFamily="18" charset="0"/>
                  <a:cs typeface="Adobe Devanagari" pitchFamily="18" charset="0"/>
                </a:rPr>
                <a:t> </a:t>
              </a:r>
              <a:endParaRPr lang="es-VE" sz="1100" dirty="0">
                <a:solidFill>
                  <a:schemeClr val="tx1">
                    <a:lumMod val="75000"/>
                    <a:lumOff val="25000"/>
                  </a:schemeClr>
                </a:solidFill>
                <a:latin typeface="Adobe Garamond Pro Bold" pitchFamily="18" charset="0"/>
                <a:cs typeface="Adobe Devanagari" pitchFamily="18" charset="0"/>
              </a:endParaRPr>
            </a:p>
          </p:txBody>
        </p:sp>
      </p:grpSp>
      <p:sp>
        <p:nvSpPr>
          <p:cNvPr id="19" name="18 Rectángulo"/>
          <p:cNvSpPr/>
          <p:nvPr/>
        </p:nvSpPr>
        <p:spPr>
          <a:xfrm>
            <a:off x="288107" y="1332886"/>
            <a:ext cx="10306516" cy="646331"/>
          </a:xfrm>
          <a:prstGeom prst="rect">
            <a:avLst/>
          </a:prstGeom>
        </p:spPr>
        <p:txBody>
          <a:bodyPr wrap="square">
            <a:spAutoFit/>
          </a:bodyPr>
          <a:lstStyle/>
          <a:p>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 Diseño del Modelo Colaborativo </a:t>
            </a:r>
            <a:r>
              <a:rPr lang="es-VE" sz="3200" dirty="0">
                <a:solidFill>
                  <a:schemeClr val="tx1">
                    <a:lumMod val="75000"/>
                    <a:lumOff val="25000"/>
                  </a:schemeClr>
                </a:solidFill>
                <a:latin typeface="Adobe Gothic Std B" pitchFamily="34" charset="-128"/>
                <a:ea typeface="Adobe Gothic Std B" pitchFamily="34" charset="-128"/>
              </a:rPr>
              <a:t>ATHYCO | </a:t>
            </a:r>
            <a:r>
              <a:rPr lang="es-VE" sz="3200" dirty="0" smtClean="0">
                <a:solidFill>
                  <a:srgbClr val="FF0000"/>
                </a:solidFill>
                <a:latin typeface="Adobe Gothic Std B" pitchFamily="34" charset="-128"/>
                <a:ea typeface="Adobe Gothic Std B" pitchFamily="34" charset="-128"/>
              </a:rPr>
              <a:t>B</a:t>
            </a:r>
            <a:r>
              <a:rPr lang="es-VE" sz="3200" dirty="0" smtClean="0">
                <a:solidFill>
                  <a:srgbClr val="00B0F0"/>
                </a:solidFill>
                <a:latin typeface="Adobe Gothic Std B" pitchFamily="34" charset="-128"/>
                <a:ea typeface="Adobe Gothic Std B" pitchFamily="34" charset="-128"/>
              </a:rPr>
              <a:t>I</a:t>
            </a:r>
            <a:r>
              <a:rPr lang="es-VE" sz="3200" dirty="0" smtClean="0">
                <a:solidFill>
                  <a:schemeClr val="bg1">
                    <a:lumMod val="65000"/>
                  </a:schemeClr>
                </a:solidFill>
                <a:latin typeface="Adobe Gothic Std B" pitchFamily="34" charset="-128"/>
                <a:ea typeface="Adobe Gothic Std B" pitchFamily="34" charset="-128"/>
              </a:rPr>
              <a:t>M</a:t>
            </a:r>
            <a:r>
              <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36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Tree>
    <p:extLst>
      <p:ext uri="{BB962C8B-B14F-4D97-AF65-F5344CB8AC3E}">
        <p14:creationId xmlns:p14="http://schemas.microsoft.com/office/powerpoint/2010/main" val="3471952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 name="1 Grupo"/>
          <p:cNvGrpSpPr/>
          <p:nvPr/>
        </p:nvGrpSpPr>
        <p:grpSpPr>
          <a:xfrm>
            <a:off x="3514643" y="2603414"/>
            <a:ext cx="3772064" cy="1105358"/>
            <a:chOff x="3514643" y="2603414"/>
            <a:chExt cx="3772064" cy="1105358"/>
          </a:xfrm>
        </p:grpSpPr>
        <p:grpSp>
          <p:nvGrpSpPr>
            <p:cNvPr id="8" name="7 Grupo"/>
            <p:cNvGrpSpPr/>
            <p:nvPr/>
          </p:nvGrpSpPr>
          <p:grpSpPr>
            <a:xfrm>
              <a:off x="3644835" y="2603414"/>
              <a:ext cx="3511680" cy="914571"/>
              <a:chOff x="6835802" y="252387"/>
              <a:chExt cx="3511680" cy="914571"/>
            </a:xfrm>
          </p:grpSpPr>
          <p:pic>
            <p:nvPicPr>
              <p:cNvPr id="9"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1" name="10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
          <p:nvSpPr>
            <p:cNvPr id="13" name="12 CuadroTexto"/>
            <p:cNvSpPr txBox="1"/>
            <p:nvPr/>
          </p:nvSpPr>
          <p:spPr>
            <a:xfrm>
              <a:off x="3514643" y="3477940"/>
              <a:ext cx="377206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Email </a:t>
              </a:r>
              <a:r>
                <a:rPr lang="es-VE" sz="900" dirty="0" smtClean="0">
                  <a:solidFill>
                    <a:schemeClr val="bg1">
                      <a:lumMod val="50000"/>
                    </a:schemeClr>
                  </a:solidFill>
                  <a:latin typeface="Adobe Gothic Std B" pitchFamily="34" charset="-128"/>
                  <a:ea typeface="Adobe Gothic Std B" pitchFamily="34" charset="-128"/>
                  <a:hlinkClick r:id="rId3"/>
                </a:rPr>
                <a:t>athyco.empresa@gmail.com</a:t>
              </a:r>
              <a:r>
                <a:rPr lang="es-VE" sz="900" dirty="0" smtClean="0">
                  <a:solidFill>
                    <a:schemeClr val="bg1">
                      <a:lumMod val="50000"/>
                    </a:schemeClr>
                  </a:solidFill>
                  <a:latin typeface="Adobe Gothic Std B" pitchFamily="34" charset="-128"/>
                  <a:ea typeface="Adobe Gothic Std B" pitchFamily="34" charset="-128"/>
                </a:rPr>
                <a:t> IG @athyco.empresa </a:t>
              </a:r>
              <a:endParaRPr lang="es-VE" sz="900" dirty="0">
                <a:solidFill>
                  <a:schemeClr val="bg1">
                    <a:lumMod val="50000"/>
                  </a:schemeClr>
                </a:solidFill>
                <a:latin typeface="Adobe Gothic Std B" pitchFamily="34" charset="-128"/>
                <a:ea typeface="Adobe Gothic Std B" pitchFamily="34" charset="-128"/>
              </a:endParaRPr>
            </a:p>
          </p:txBody>
        </p:sp>
      </p:grpSp>
    </p:spTree>
    <p:extLst>
      <p:ext uri="{BB962C8B-B14F-4D97-AF65-F5344CB8AC3E}">
        <p14:creationId xmlns:p14="http://schemas.microsoft.com/office/powerpoint/2010/main" val="245980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 name="1 Grupo"/>
          <p:cNvGrpSpPr/>
          <p:nvPr/>
        </p:nvGrpSpPr>
        <p:grpSpPr>
          <a:xfrm>
            <a:off x="504131" y="2009995"/>
            <a:ext cx="9865096" cy="3455627"/>
            <a:chOff x="708240" y="1922689"/>
            <a:chExt cx="9084923" cy="3455627"/>
          </a:xfrm>
        </p:grpSpPr>
        <p:sp>
          <p:nvSpPr>
            <p:cNvPr id="8" name="7 Rectángulo"/>
            <p:cNvSpPr/>
            <p:nvPr/>
          </p:nvSpPr>
          <p:spPr>
            <a:xfrm>
              <a:off x="708240" y="1922689"/>
              <a:ext cx="9084923" cy="707886"/>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¿Qué es el Modelo Colaborativo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smtClean="0">
                  <a:solidFill>
                    <a:srgbClr val="FF0000"/>
                  </a:solidFill>
                  <a:latin typeface="Adobe Gothic Std B" pitchFamily="34" charset="-128"/>
                  <a:ea typeface="Adobe Gothic Std B" pitchFamily="34" charset="-128"/>
                </a:rPr>
                <a:t>B</a:t>
              </a:r>
              <a:r>
                <a:rPr lang="es-VE" sz="4000" dirty="0" smtClean="0">
                  <a:solidFill>
                    <a:srgbClr val="00B0F0"/>
                  </a:solidFill>
                  <a:latin typeface="Adobe Gothic Std B" pitchFamily="34" charset="-128"/>
                  <a:ea typeface="Adobe Gothic Std B" pitchFamily="34" charset="-128"/>
                </a:rPr>
                <a:t>I</a:t>
              </a:r>
              <a:r>
                <a:rPr lang="es-VE" sz="4000" dirty="0" smtClean="0">
                  <a:solidFill>
                    <a:schemeClr val="bg1">
                      <a:lumMod val="65000"/>
                    </a:schemeClr>
                  </a:solidFill>
                  <a:latin typeface="Adobe Gothic Std B" pitchFamily="34" charset="-128"/>
                  <a:ea typeface="Adobe Gothic Std B" pitchFamily="34" charset="-128"/>
                </a:rPr>
                <a:t>M</a:t>
              </a:r>
              <a:r>
                <a:rPr lang="es-VE" sz="4000" b="1" dirty="0" smtClean="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a:t>
              </a:r>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
          <p:nvSpPr>
            <p:cNvPr id="9" name="8 Rectángulo"/>
            <p:cNvSpPr/>
            <p:nvPr/>
          </p:nvSpPr>
          <p:spPr>
            <a:xfrm>
              <a:off x="1368227" y="2700660"/>
              <a:ext cx="8424936" cy="2677656"/>
            </a:xfrm>
            <a:prstGeom prst="rect">
              <a:avLst/>
            </a:prstGeom>
          </p:spPr>
          <p:txBody>
            <a:bodyPr wrap="square">
              <a:spAutoFit/>
            </a:bodyPr>
            <a:lstStyle/>
            <a:p>
              <a:pPr algn="r"/>
              <a:r>
                <a:rPr lang="es-VE" sz="2400" b="1" dirty="0" smtClean="0">
                  <a:solidFill>
                    <a:schemeClr val="tx1">
                      <a:lumMod val="75000"/>
                      <a:lumOff val="25000"/>
                    </a:schemeClr>
                  </a:solidFill>
                  <a:latin typeface="Adobe Garamond Pro Bold" pitchFamily="18" charset="0"/>
                </a:rPr>
                <a:t>Es una metodología que permite crear simulaciones digitales de diseño, manejando coordinadamente toda la información que conlleva un proyecto de arquitectura e ingeniería.</a:t>
              </a:r>
            </a:p>
            <a:p>
              <a:pPr algn="r"/>
              <a:r>
                <a:rPr lang="es-VE" sz="2400" b="1" dirty="0">
                  <a:solidFill>
                    <a:schemeClr val="tx1">
                      <a:lumMod val="75000"/>
                      <a:lumOff val="25000"/>
                    </a:schemeClr>
                  </a:solidFill>
                  <a:latin typeface="Adobe Garamond Pro Bold" pitchFamily="18" charset="0"/>
                </a:rPr>
                <a:t>P</a:t>
              </a:r>
              <a:r>
                <a:rPr lang="es-VE" sz="2400" b="1" dirty="0" smtClean="0">
                  <a:solidFill>
                    <a:schemeClr val="tx1">
                      <a:lumMod val="75000"/>
                      <a:lumOff val="25000"/>
                    </a:schemeClr>
                  </a:solidFill>
                  <a:latin typeface="Adobe Garamond Pro Bold" pitchFamily="18" charset="0"/>
                </a:rPr>
                <a:t>ermite automatizar los procesos de programación, diseño conceptual, diseño detallado, análisis, documentación, fabricación, logística de construcción, operación y mantenimiento, renovación y/o demolición. </a:t>
              </a:r>
              <a:endParaRPr lang="es-VE" sz="2400" b="1" dirty="0">
                <a:solidFill>
                  <a:schemeClr val="tx1">
                    <a:lumMod val="75000"/>
                    <a:lumOff val="25000"/>
                  </a:schemeClr>
                </a:solidFill>
                <a:latin typeface="Adobe Garamond Pro Bold" pitchFamily="18" charset="0"/>
              </a:endParaRPr>
            </a:p>
          </p:txBody>
        </p:sp>
      </p:gr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Tree>
    <p:extLst>
      <p:ext uri="{BB962C8B-B14F-4D97-AF65-F5344CB8AC3E}">
        <p14:creationId xmlns:p14="http://schemas.microsoft.com/office/powerpoint/2010/main" val="241121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nvGrpSpPr>
          <p:cNvPr id="2" name="1 Grupo"/>
          <p:cNvGrpSpPr/>
          <p:nvPr/>
        </p:nvGrpSpPr>
        <p:grpSpPr>
          <a:xfrm>
            <a:off x="936179" y="2009995"/>
            <a:ext cx="8928992" cy="3426969"/>
            <a:chOff x="1368227" y="1922689"/>
            <a:chExt cx="8424936" cy="2716963"/>
          </a:xfrm>
        </p:grpSpPr>
        <p:sp>
          <p:nvSpPr>
            <p:cNvPr id="8" name="7 Rectángulo"/>
            <p:cNvSpPr/>
            <p:nvPr/>
          </p:nvSpPr>
          <p:spPr>
            <a:xfrm>
              <a:off x="1368227" y="1922689"/>
              <a:ext cx="8424936" cy="1323439"/>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¿Por qué migrar al Modelo Colaborativo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smtClean="0">
                  <a:solidFill>
                    <a:srgbClr val="FF0000"/>
                  </a:solidFill>
                  <a:latin typeface="Adobe Gothic Std B" pitchFamily="34" charset="-128"/>
                  <a:ea typeface="Adobe Gothic Std B" pitchFamily="34" charset="-128"/>
                </a:rPr>
                <a:t>B</a:t>
              </a:r>
              <a:r>
                <a:rPr lang="es-VE" sz="4000" dirty="0" smtClean="0">
                  <a:solidFill>
                    <a:srgbClr val="00B0F0"/>
                  </a:solidFill>
                  <a:latin typeface="Adobe Gothic Std B" pitchFamily="34" charset="-128"/>
                  <a:ea typeface="Adobe Gothic Std B" pitchFamily="34" charset="-128"/>
                </a:rPr>
                <a:t>I</a:t>
              </a:r>
              <a:r>
                <a:rPr lang="es-VE" sz="4000" dirty="0" smtClean="0">
                  <a:solidFill>
                    <a:schemeClr val="bg1">
                      <a:lumMod val="65000"/>
                    </a:schemeClr>
                  </a:solidFill>
                  <a:latin typeface="Adobe Gothic Std B" pitchFamily="34" charset="-128"/>
                  <a:ea typeface="Adobe Gothic Std B" pitchFamily="34" charset="-128"/>
                </a:rPr>
                <a:t>M</a:t>
              </a:r>
              <a:r>
                <a:rPr lang="es-VE" sz="4000" b="1" dirty="0" smtClean="0">
                  <a:solidFill>
                    <a:schemeClr val="tx1">
                      <a:lumMod val="75000"/>
                      <a:lumOff val="25000"/>
                    </a:schemeClr>
                  </a:solidFill>
                  <a:effectLst>
                    <a:outerShdw blurRad="38100" dist="38100" dir="2700000" algn="tl">
                      <a:srgbClr val="000000">
                        <a:alpha val="43137"/>
                      </a:srgbClr>
                    </a:outerShdw>
                  </a:effectLst>
                  <a:latin typeface="Adobe Gothic Std B" pitchFamily="34" charset="-128"/>
                  <a:ea typeface="Adobe Gothic Std B" pitchFamily="34" charset="-128"/>
                </a:rPr>
                <a:t>?</a:t>
              </a:r>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sp>
          <p:nvSpPr>
            <p:cNvPr id="9" name="8 Rectángulo"/>
            <p:cNvSpPr/>
            <p:nvPr/>
          </p:nvSpPr>
          <p:spPr>
            <a:xfrm>
              <a:off x="1368227" y="2700660"/>
              <a:ext cx="8424936" cy="1938992"/>
            </a:xfrm>
            <a:prstGeom prst="rect">
              <a:avLst/>
            </a:prstGeom>
          </p:spPr>
          <p:txBody>
            <a:bodyPr wrap="square">
              <a:spAutoFit/>
            </a:bodyPr>
            <a:lstStyle/>
            <a:p>
              <a:pPr algn="r"/>
              <a:endParaRPr lang="es-VE" sz="2400" b="1" dirty="0" smtClean="0">
                <a:solidFill>
                  <a:schemeClr val="tx1">
                    <a:lumMod val="75000"/>
                    <a:lumOff val="25000"/>
                  </a:schemeClr>
                </a:solidFill>
                <a:latin typeface="Adobe Garamond Pro Bold" pitchFamily="18" charset="0"/>
              </a:endParaRPr>
            </a:p>
            <a:p>
              <a:pPr algn="r"/>
              <a:r>
                <a:rPr lang="es-VE" sz="2400" b="1" dirty="0" smtClean="0">
                  <a:solidFill>
                    <a:schemeClr val="tx1">
                      <a:lumMod val="75000"/>
                      <a:lumOff val="25000"/>
                    </a:schemeClr>
                  </a:solidFill>
                  <a:latin typeface="Adobe Garamond Pro Bold" pitchFamily="18" charset="0"/>
                </a:rPr>
                <a:t>La migración hacia el modelo BIM, se justifica porque es económicamente rentable, los costos de migración son menores en las empresas que utilizan el concepto BIM, como parte integrante de su modelo de gestión empresarial.</a:t>
              </a:r>
            </a:p>
          </p:txBody>
        </p:sp>
      </p:gr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Tree>
    <p:extLst>
      <p:ext uri="{BB962C8B-B14F-4D97-AF65-F5344CB8AC3E}">
        <p14:creationId xmlns:p14="http://schemas.microsoft.com/office/powerpoint/2010/main" val="346545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AutoShape 2" descr="C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4" name="AutoShape 4" descr="C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2053" name="Picture 5" descr="C:\Users\usuario\Desktop\insiteca-bi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15" y="1708738"/>
            <a:ext cx="4384708" cy="29259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uario\Desktop\Recurso-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71" y="1718911"/>
            <a:ext cx="4084739" cy="2683578"/>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12775" y="4932908"/>
            <a:ext cx="4336136" cy="369332"/>
          </a:xfrm>
          <a:prstGeom prst="rect">
            <a:avLst/>
          </a:prstGeom>
          <a:noFill/>
        </p:spPr>
        <p:txBody>
          <a:bodyPr wrap="square" rtlCol="0">
            <a:spAutoFit/>
          </a:bodyPr>
          <a:lstStyle/>
          <a:p>
            <a:pPr algn="ctr"/>
            <a:r>
              <a:rPr lang="es-VE" dirty="0" smtClean="0">
                <a:solidFill>
                  <a:schemeClr val="tx1">
                    <a:lumMod val="75000"/>
                    <a:lumOff val="25000"/>
                  </a:schemeClr>
                </a:solidFill>
                <a:latin typeface="Adobe Gothic Std B" pitchFamily="34" charset="-128"/>
                <a:ea typeface="Adobe Gothic Std B" pitchFamily="34" charset="-128"/>
              </a:rPr>
              <a:t>ANTES</a:t>
            </a:r>
            <a:endParaRPr lang="es-VE" dirty="0">
              <a:solidFill>
                <a:schemeClr val="tx1">
                  <a:lumMod val="75000"/>
                  <a:lumOff val="25000"/>
                </a:schemeClr>
              </a:solidFill>
              <a:latin typeface="Adobe Gothic Std B" pitchFamily="34" charset="-128"/>
              <a:ea typeface="Adobe Gothic Std B" pitchFamily="34" charset="-128"/>
            </a:endParaRPr>
          </a:p>
        </p:txBody>
      </p:sp>
      <p:sp>
        <p:nvSpPr>
          <p:cNvPr id="12" name="11 CuadroTexto"/>
          <p:cNvSpPr txBox="1"/>
          <p:nvPr/>
        </p:nvSpPr>
        <p:spPr>
          <a:xfrm>
            <a:off x="5760715" y="4932908"/>
            <a:ext cx="4384708" cy="369332"/>
          </a:xfrm>
          <a:prstGeom prst="rect">
            <a:avLst/>
          </a:prstGeom>
          <a:noFill/>
        </p:spPr>
        <p:txBody>
          <a:bodyPr wrap="square" rtlCol="0">
            <a:spAutoFit/>
          </a:bodyPr>
          <a:lstStyle/>
          <a:p>
            <a:pPr algn="ctr"/>
            <a:r>
              <a:rPr lang="es-VE" dirty="0" smtClean="0">
                <a:solidFill>
                  <a:schemeClr val="tx1">
                    <a:lumMod val="75000"/>
                    <a:lumOff val="25000"/>
                  </a:schemeClr>
                </a:solidFill>
                <a:latin typeface="Adobe Gothic Std B" pitchFamily="34" charset="-128"/>
                <a:ea typeface="Adobe Gothic Std B" pitchFamily="34" charset="-128"/>
              </a:rPr>
              <a:t>DESPUES</a:t>
            </a:r>
            <a:endParaRPr lang="es-VE" dirty="0">
              <a:solidFill>
                <a:schemeClr val="tx1">
                  <a:lumMod val="75000"/>
                  <a:lumOff val="25000"/>
                </a:schemeClr>
              </a:solidFill>
              <a:latin typeface="Adobe Gothic Std B" pitchFamily="34" charset="-128"/>
              <a:ea typeface="Adobe Gothic Std B" pitchFamily="34" charset="-128"/>
            </a:endParaRPr>
          </a:p>
        </p:txBody>
      </p:sp>
      <p:grpSp>
        <p:nvGrpSpPr>
          <p:cNvPr id="13" name="12 Grupo"/>
          <p:cNvGrpSpPr/>
          <p:nvPr/>
        </p:nvGrpSpPr>
        <p:grpSpPr>
          <a:xfrm>
            <a:off x="7082942" y="178245"/>
            <a:ext cx="3511680" cy="914571"/>
            <a:chOff x="6835802" y="252387"/>
            <a:chExt cx="3511680" cy="914571"/>
          </a:xfrm>
        </p:grpSpPr>
        <p:pic>
          <p:nvPicPr>
            <p:cNvPr id="14" name="Picture 2" descr="C:\Users\usuario\Desktop\ATHYCO\IMAGEN ATHYCO\LOGO ATHYCO NUEVO BLANCO PAIN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6" name="15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Tree>
    <p:extLst>
      <p:ext uri="{BB962C8B-B14F-4D97-AF65-F5344CB8AC3E}">
        <p14:creationId xmlns:p14="http://schemas.microsoft.com/office/powerpoint/2010/main" val="1755734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45235" y="1260500"/>
            <a:ext cx="10729192" cy="1323439"/>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Características del Modelo Colaborativo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a:solidFill>
                  <a:srgbClr val="FF0000"/>
                </a:solidFill>
                <a:latin typeface="Adobe Gothic Std B" pitchFamily="34" charset="-128"/>
                <a:ea typeface="Adobe Gothic Std B" pitchFamily="34" charset="-128"/>
              </a:rPr>
              <a:t>B</a:t>
            </a:r>
            <a:r>
              <a:rPr lang="es-VE" sz="4000" dirty="0">
                <a:solidFill>
                  <a:srgbClr val="00B0F0"/>
                </a:solidFill>
                <a:latin typeface="Adobe Gothic Std B" pitchFamily="34" charset="-128"/>
                <a:ea typeface="Adobe Gothic Std B" pitchFamily="34" charset="-128"/>
              </a:rPr>
              <a:t>I</a:t>
            </a:r>
            <a:r>
              <a:rPr lang="es-VE" sz="4000" dirty="0">
                <a:solidFill>
                  <a:schemeClr val="bg1">
                    <a:lumMod val="65000"/>
                  </a:schemeClr>
                </a:solidFill>
                <a:latin typeface="Adobe Gothic Std B" pitchFamily="34" charset="-128"/>
                <a:ea typeface="Adobe Gothic Std B" pitchFamily="34" charset="-128"/>
              </a:rPr>
              <a:t>M</a:t>
            </a:r>
          </a:p>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
        <p:nvSpPr>
          <p:cNvPr id="3" name="2 Rectángulo"/>
          <p:cNvSpPr/>
          <p:nvPr/>
        </p:nvSpPr>
        <p:spPr>
          <a:xfrm>
            <a:off x="6120755" y="2075585"/>
            <a:ext cx="3580182" cy="738664"/>
          </a:xfrm>
          <a:prstGeom prst="rect">
            <a:avLst/>
          </a:prstGeom>
        </p:spPr>
        <p:txBody>
          <a:bodyPr wrap="square">
            <a:spAutoFit/>
          </a:bodyPr>
          <a:lstStyle/>
          <a:p>
            <a:pPr algn="r"/>
            <a:r>
              <a:rPr lang="es-VE" sz="1400" b="1" dirty="0">
                <a:solidFill>
                  <a:schemeClr val="tx1">
                    <a:lumMod val="75000"/>
                    <a:lumOff val="25000"/>
                  </a:schemeClr>
                </a:solidFill>
                <a:latin typeface="Adobe Garamond Pro Bold" pitchFamily="18" charset="0"/>
              </a:rPr>
              <a:t>Metodología colaborativa. Como su propio nombre indica, esta metodología implica a todos sus agentes a colaborar.</a:t>
            </a:r>
          </a:p>
        </p:txBody>
      </p:sp>
      <p:sp>
        <p:nvSpPr>
          <p:cNvPr id="13" name="12 Rectángulo"/>
          <p:cNvSpPr/>
          <p:nvPr/>
        </p:nvSpPr>
        <p:spPr>
          <a:xfrm>
            <a:off x="6120755" y="3004749"/>
            <a:ext cx="3580182" cy="738664"/>
          </a:xfrm>
          <a:prstGeom prst="rect">
            <a:avLst/>
          </a:prstGeom>
        </p:spPr>
        <p:txBody>
          <a:bodyPr wrap="square">
            <a:spAutoFit/>
          </a:bodyPr>
          <a:lstStyle/>
          <a:p>
            <a:pPr algn="r"/>
            <a:r>
              <a:rPr lang="es-VE" sz="1400" b="1" dirty="0">
                <a:solidFill>
                  <a:schemeClr val="tx1">
                    <a:lumMod val="75000"/>
                    <a:lumOff val="25000"/>
                  </a:schemeClr>
                </a:solidFill>
                <a:latin typeface="Adobe Garamond Pro Bold" pitchFamily="18" charset="0"/>
              </a:rPr>
              <a:t>No es solo un concepto visual del edificio. </a:t>
            </a:r>
            <a:endParaRPr lang="es-VE" sz="1400" b="1" dirty="0" smtClean="0">
              <a:solidFill>
                <a:schemeClr val="tx1">
                  <a:lumMod val="75000"/>
                  <a:lumOff val="25000"/>
                </a:schemeClr>
              </a:solidFill>
              <a:latin typeface="Adobe Garamond Pro Bold" pitchFamily="18" charset="0"/>
            </a:endParaRPr>
          </a:p>
          <a:p>
            <a:pPr algn="r"/>
            <a:r>
              <a:rPr lang="es-VE" sz="1400" b="1" dirty="0" smtClean="0">
                <a:solidFill>
                  <a:schemeClr val="tx1">
                    <a:lumMod val="75000"/>
                    <a:lumOff val="25000"/>
                  </a:schemeClr>
                </a:solidFill>
                <a:latin typeface="Adobe Garamond Pro Bold" pitchFamily="18" charset="0"/>
              </a:rPr>
              <a:t>Su </a:t>
            </a:r>
            <a:r>
              <a:rPr lang="es-VE" sz="1400" b="1" dirty="0">
                <a:solidFill>
                  <a:schemeClr val="tx1">
                    <a:lumMod val="75000"/>
                    <a:lumOff val="25000"/>
                  </a:schemeClr>
                </a:solidFill>
                <a:latin typeface="Adobe Garamond Pro Bold" pitchFamily="18" charset="0"/>
              </a:rPr>
              <a:t>representación se fundamenta en datos, y no solo en geometría.</a:t>
            </a:r>
          </a:p>
        </p:txBody>
      </p:sp>
      <p:sp>
        <p:nvSpPr>
          <p:cNvPr id="14" name="13 Rectángulo"/>
          <p:cNvSpPr/>
          <p:nvPr/>
        </p:nvSpPr>
        <p:spPr>
          <a:xfrm>
            <a:off x="6120755" y="3906800"/>
            <a:ext cx="3580182" cy="738664"/>
          </a:xfrm>
          <a:prstGeom prst="rect">
            <a:avLst/>
          </a:prstGeom>
        </p:spPr>
        <p:txBody>
          <a:bodyPr wrap="square">
            <a:spAutoFit/>
          </a:bodyPr>
          <a:lstStyle/>
          <a:p>
            <a:pPr algn="r"/>
            <a:r>
              <a:rPr lang="es-VE" sz="1400" b="1" dirty="0">
                <a:solidFill>
                  <a:schemeClr val="tx1">
                    <a:lumMod val="75000"/>
                    <a:lumOff val="25000"/>
                  </a:schemeClr>
                </a:solidFill>
                <a:latin typeface="Adobe Garamond Pro Bold" pitchFamily="18" charset="0"/>
              </a:rPr>
              <a:t>Sus modelos son reutilizables y actualizables durante todo el ciclo vital de la construcción.</a:t>
            </a:r>
          </a:p>
        </p:txBody>
      </p:sp>
      <p:sp>
        <p:nvSpPr>
          <p:cNvPr id="15" name="14 Rectángulo"/>
          <p:cNvSpPr/>
          <p:nvPr/>
        </p:nvSpPr>
        <p:spPr>
          <a:xfrm>
            <a:off x="6120755" y="4733934"/>
            <a:ext cx="3580182" cy="954107"/>
          </a:xfrm>
          <a:prstGeom prst="rect">
            <a:avLst/>
          </a:prstGeom>
        </p:spPr>
        <p:txBody>
          <a:bodyPr wrap="square">
            <a:spAutoFit/>
          </a:bodyPr>
          <a:lstStyle/>
          <a:p>
            <a:pPr algn="r"/>
            <a:r>
              <a:rPr lang="es-VE" sz="1400" b="1" dirty="0">
                <a:solidFill>
                  <a:schemeClr val="tx1">
                    <a:lumMod val="75000"/>
                    <a:lumOff val="25000"/>
                  </a:schemeClr>
                </a:solidFill>
                <a:latin typeface="Adobe Garamond Pro Bold" pitchFamily="18" charset="0"/>
              </a:rPr>
              <a:t>Con los modelos se realizan simulaciones que permiten detectar los problemas en las primeras fases del proyecto.</a:t>
            </a:r>
          </a:p>
        </p:txBody>
      </p:sp>
      <p:pic>
        <p:nvPicPr>
          <p:cNvPr id="6150" name="Picture 6" descr="C:\Users\usuario\Desktop\CURSOS\REVIT BIM\5bce2cae06784.r_1540238517429.0-40-653-406.jpeg"/>
          <p:cNvPicPr>
            <a:picLocks noChangeAspect="1" noChangeArrowheads="1"/>
          </p:cNvPicPr>
          <p:nvPr/>
        </p:nvPicPr>
        <p:blipFill rotWithShape="1">
          <a:blip r:embed="rId3">
            <a:extLst>
              <a:ext uri="{28A0092B-C50C-407E-A947-70E740481C1C}">
                <a14:useLocalDpi xmlns:a14="http://schemas.microsoft.com/office/drawing/2010/main" val="0"/>
              </a:ext>
            </a:extLst>
          </a:blip>
          <a:srcRect r="18291"/>
          <a:stretch/>
        </p:blipFill>
        <p:spPr bwMode="auto">
          <a:xfrm>
            <a:off x="936179" y="2196122"/>
            <a:ext cx="4464496" cy="349191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usuario\Desktop\Icono_caracteristica_1@4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0256" y="2196122"/>
            <a:ext cx="500499" cy="49758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uario\Desktop\Icono_caracteristica_2@4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0256" y="3122053"/>
            <a:ext cx="504056" cy="5040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uario\Desktop\Icono_caracteristica_3@4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4970" y="4033244"/>
            <a:ext cx="449342" cy="4857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uario\Desktop\Icono_caracteristica_3_1@4x.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4970" y="4952421"/>
            <a:ext cx="475282" cy="51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0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540135" y="1260500"/>
            <a:ext cx="9721080" cy="1938992"/>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¿Por qué implementar el Modelo Colaborativo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smtClean="0">
                <a:solidFill>
                  <a:srgbClr val="FF0000"/>
                </a:solidFill>
                <a:latin typeface="Adobe Gothic Std B" pitchFamily="34" charset="-128"/>
                <a:ea typeface="Adobe Gothic Std B" pitchFamily="34" charset="-128"/>
              </a:rPr>
              <a:t>B</a:t>
            </a:r>
            <a:r>
              <a:rPr lang="es-VE" sz="4000" dirty="0" smtClean="0">
                <a:solidFill>
                  <a:srgbClr val="00B0F0"/>
                </a:solidFill>
                <a:latin typeface="Adobe Gothic Std B" pitchFamily="34" charset="-128"/>
                <a:ea typeface="Adobe Gothic Std B" pitchFamily="34" charset="-128"/>
              </a:rPr>
              <a:t>I</a:t>
            </a:r>
            <a:r>
              <a:rPr lang="es-VE" sz="4000" dirty="0" smtClean="0">
                <a:solidFill>
                  <a:schemeClr val="bg1">
                    <a:lumMod val="65000"/>
                  </a:schemeClr>
                </a:solidFill>
                <a:latin typeface="Adobe Gothic Std B" pitchFamily="34" charset="-128"/>
                <a:ea typeface="Adobe Gothic Std B" pitchFamily="34" charset="-128"/>
              </a:rPr>
              <a:t>M</a:t>
            </a:r>
            <a:r>
              <a:rPr lang="es-VE" sz="4000" dirty="0" smtClean="0">
                <a:latin typeface="Adobe Gothic Std B" pitchFamily="34" charset="-128"/>
                <a:ea typeface="Adobe Gothic Std B" pitchFamily="34" charset="-128"/>
              </a:rPr>
              <a:t>?</a:t>
            </a:r>
            <a:endParaRPr lang="es-VE" sz="4000" dirty="0">
              <a:latin typeface="Adobe Gothic Std B" pitchFamily="34" charset="-128"/>
              <a:ea typeface="Adobe Gothic Std B" pitchFamily="34" charset="-128"/>
            </a:endParaRPr>
          </a:p>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
        <p:nvSpPr>
          <p:cNvPr id="3" name="2 Rectángulo"/>
          <p:cNvSpPr/>
          <p:nvPr/>
        </p:nvSpPr>
        <p:spPr>
          <a:xfrm>
            <a:off x="5544691" y="2074667"/>
            <a:ext cx="4627802" cy="3416320"/>
          </a:xfrm>
          <a:prstGeom prst="rect">
            <a:avLst/>
          </a:prstGeom>
        </p:spPr>
        <p:txBody>
          <a:bodyPr wrap="square">
            <a:spAutoFit/>
          </a:bodyPr>
          <a:lstStyle/>
          <a:p>
            <a:pPr algn="r"/>
            <a:r>
              <a:rPr lang="es-VE" sz="2400" b="1" dirty="0">
                <a:solidFill>
                  <a:schemeClr val="tx1">
                    <a:lumMod val="75000"/>
                    <a:lumOff val="25000"/>
                  </a:schemeClr>
                </a:solidFill>
                <a:latin typeface="Adobe Garamond Pro Bold" pitchFamily="18" charset="0"/>
              </a:rPr>
              <a:t>Con la metodología BIM, se pueden obtener cálculos precisos de estructura, instalaciones, mediciones y presupuestos, gestionando de forma óptima el proceso constructivo, reduciendo los </a:t>
            </a:r>
            <a:r>
              <a:rPr lang="es-VE" sz="2400" b="1" dirty="0" smtClean="0">
                <a:solidFill>
                  <a:schemeClr val="tx1">
                    <a:lumMod val="75000"/>
                    <a:lumOff val="25000"/>
                  </a:schemeClr>
                </a:solidFill>
                <a:latin typeface="Adobe Garamond Pro Bold" pitchFamily="18" charset="0"/>
              </a:rPr>
              <a:t>costos </a:t>
            </a:r>
            <a:r>
              <a:rPr lang="es-VE" sz="2400" b="1" dirty="0">
                <a:solidFill>
                  <a:schemeClr val="tx1">
                    <a:lumMod val="75000"/>
                    <a:lumOff val="25000"/>
                  </a:schemeClr>
                </a:solidFill>
                <a:latin typeface="Adobe Garamond Pro Bold" pitchFamily="18" charset="0"/>
              </a:rPr>
              <a:t>e imprevistos que puedan surgir a pie de obra</a:t>
            </a:r>
          </a:p>
        </p:txBody>
      </p:sp>
      <p:pic>
        <p:nvPicPr>
          <p:cNvPr id="17" name="Picture 2" descr="C:\Users\usuario\Desktop\image-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03" y="2538754"/>
            <a:ext cx="3816423" cy="331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193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540135" y="1260500"/>
            <a:ext cx="9721080" cy="707886"/>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Fases del Modelo Colaborativo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smtClean="0">
                <a:solidFill>
                  <a:srgbClr val="FF0000"/>
                </a:solidFill>
                <a:latin typeface="Adobe Gothic Std B" pitchFamily="34" charset="-128"/>
                <a:ea typeface="Adobe Gothic Std B" pitchFamily="34" charset="-128"/>
              </a:rPr>
              <a:t>B</a:t>
            </a:r>
            <a:r>
              <a:rPr lang="es-VE" sz="4000" dirty="0" smtClean="0">
                <a:solidFill>
                  <a:srgbClr val="00B0F0"/>
                </a:solidFill>
                <a:latin typeface="Adobe Gothic Std B" pitchFamily="34" charset="-128"/>
                <a:ea typeface="Adobe Gothic Std B" pitchFamily="34" charset="-128"/>
              </a:rPr>
              <a:t>I</a:t>
            </a:r>
            <a:r>
              <a:rPr lang="es-VE" sz="4000" dirty="0" smtClean="0">
                <a:solidFill>
                  <a:schemeClr val="bg1">
                    <a:lumMod val="65000"/>
                  </a:schemeClr>
                </a:solidFill>
                <a:latin typeface="Adobe Gothic Std B" pitchFamily="34" charset="-128"/>
                <a:ea typeface="Adobe Gothic Std B" pitchFamily="34" charset="-128"/>
              </a:rPr>
              <a:t>M</a:t>
            </a:r>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pic>
        <p:nvPicPr>
          <p:cNvPr id="13" name="Picture 2" descr="C:\Users\usuario\Desktop\CURSOS\REVIT BIM\CICLO-DE-VIDA-DEL-PROYECTO-CON-BI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439"/>
          <a:stretch/>
        </p:blipFill>
        <p:spPr bwMode="auto">
          <a:xfrm>
            <a:off x="540135" y="1836564"/>
            <a:ext cx="5878717"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921444" y="1968386"/>
            <a:ext cx="4339771" cy="3785652"/>
          </a:xfrm>
          <a:prstGeom prst="rect">
            <a:avLst/>
          </a:prstGeom>
        </p:spPr>
        <p:txBody>
          <a:bodyPr wrap="square">
            <a:spAutoFit/>
          </a:bodyPr>
          <a:lstStyle/>
          <a:p>
            <a:pPr algn="r"/>
            <a:r>
              <a:rPr lang="es-VE" sz="1600" b="1" dirty="0" smtClean="0">
                <a:solidFill>
                  <a:schemeClr val="tx1">
                    <a:lumMod val="75000"/>
                    <a:lumOff val="25000"/>
                  </a:schemeClr>
                </a:solidFill>
                <a:latin typeface="Adobe Garamond Pro Bold" pitchFamily="18" charset="0"/>
              </a:rPr>
              <a:t>INVESTIGACIÓN Y FORMACIÓN</a:t>
            </a:r>
          </a:p>
          <a:p>
            <a:pPr algn="r"/>
            <a:endParaRPr lang="es-VE" sz="1600" b="1" dirty="0">
              <a:solidFill>
                <a:schemeClr val="tx1">
                  <a:lumMod val="75000"/>
                  <a:lumOff val="25000"/>
                </a:schemeClr>
              </a:solidFill>
              <a:latin typeface="Adobe Garamond Pro Bold" pitchFamily="18" charset="0"/>
            </a:endParaRPr>
          </a:p>
          <a:p>
            <a:pPr algn="r"/>
            <a:r>
              <a:rPr lang="es-VE" sz="1600" b="1" dirty="0" smtClean="0">
                <a:solidFill>
                  <a:schemeClr val="tx1">
                    <a:lumMod val="75000"/>
                    <a:lumOff val="25000"/>
                  </a:schemeClr>
                </a:solidFill>
                <a:latin typeface="Adobe Garamond Pro Bold" pitchFamily="18" charset="0"/>
              </a:rPr>
              <a:t>BOCETO / DISEÑO CONCEPTUAL</a:t>
            </a:r>
          </a:p>
          <a:p>
            <a:pPr algn="r"/>
            <a:endParaRPr lang="es-VE" sz="1600" b="1" dirty="0">
              <a:solidFill>
                <a:schemeClr val="tx1">
                  <a:lumMod val="75000"/>
                  <a:lumOff val="25000"/>
                </a:schemeClr>
              </a:solidFill>
              <a:latin typeface="Adobe Garamond Pro Bold" pitchFamily="18" charset="0"/>
            </a:endParaRPr>
          </a:p>
          <a:p>
            <a:pPr algn="r"/>
            <a:r>
              <a:rPr lang="es-VE" sz="1600" b="1" dirty="0" smtClean="0">
                <a:solidFill>
                  <a:schemeClr val="tx1">
                    <a:lumMod val="75000"/>
                    <a:lumOff val="25000"/>
                  </a:schemeClr>
                </a:solidFill>
                <a:latin typeface="Adobe Garamond Pro Bold" pitchFamily="18" charset="0"/>
              </a:rPr>
              <a:t>MODELADO / DISEÑO DETALLADO</a:t>
            </a:r>
          </a:p>
          <a:p>
            <a:pPr algn="r"/>
            <a:endParaRPr lang="es-VE" sz="1600" b="1" dirty="0">
              <a:solidFill>
                <a:schemeClr val="tx1">
                  <a:lumMod val="75000"/>
                  <a:lumOff val="25000"/>
                </a:schemeClr>
              </a:solidFill>
              <a:latin typeface="Adobe Garamond Pro Bold" pitchFamily="18" charset="0"/>
            </a:endParaRPr>
          </a:p>
          <a:p>
            <a:pPr algn="r"/>
            <a:r>
              <a:rPr lang="es-VE" sz="1600" b="1" dirty="0" smtClean="0">
                <a:solidFill>
                  <a:schemeClr val="tx1">
                    <a:lumMod val="75000"/>
                    <a:lumOff val="25000"/>
                  </a:schemeClr>
                </a:solidFill>
                <a:latin typeface="Adobe Garamond Pro Bold" pitchFamily="18" charset="0"/>
              </a:rPr>
              <a:t>PLANIFICACIÓN / TIEMPO</a:t>
            </a:r>
          </a:p>
          <a:p>
            <a:pPr algn="r"/>
            <a:endParaRPr lang="es-VE" sz="1600" b="1" dirty="0">
              <a:solidFill>
                <a:schemeClr val="tx1">
                  <a:lumMod val="75000"/>
                  <a:lumOff val="25000"/>
                </a:schemeClr>
              </a:solidFill>
              <a:latin typeface="Adobe Garamond Pro Bold" pitchFamily="18" charset="0"/>
            </a:endParaRPr>
          </a:p>
          <a:p>
            <a:pPr algn="r"/>
            <a:r>
              <a:rPr lang="es-VE" sz="1600" b="1" dirty="0" smtClean="0">
                <a:solidFill>
                  <a:schemeClr val="tx1">
                    <a:lumMod val="75000"/>
                    <a:lumOff val="25000"/>
                  </a:schemeClr>
                </a:solidFill>
                <a:latin typeface="Adobe Garamond Pro Bold" pitchFamily="18" charset="0"/>
              </a:rPr>
              <a:t>COSTOS / CONTROL DE GASTOS</a:t>
            </a:r>
          </a:p>
          <a:p>
            <a:pPr algn="r"/>
            <a:endParaRPr lang="es-VE" sz="1600" b="1" dirty="0">
              <a:solidFill>
                <a:schemeClr val="tx1">
                  <a:lumMod val="75000"/>
                  <a:lumOff val="25000"/>
                </a:schemeClr>
              </a:solidFill>
              <a:latin typeface="Adobe Garamond Pro Bold" pitchFamily="18" charset="0"/>
            </a:endParaRPr>
          </a:p>
          <a:p>
            <a:pPr algn="r"/>
            <a:r>
              <a:rPr lang="es-VE" sz="1600" b="1" dirty="0" smtClean="0">
                <a:solidFill>
                  <a:schemeClr val="tx1">
                    <a:lumMod val="75000"/>
                    <a:lumOff val="25000"/>
                  </a:schemeClr>
                </a:solidFill>
                <a:latin typeface="Adobe Garamond Pro Bold" pitchFamily="18" charset="0"/>
              </a:rPr>
              <a:t>SOSTENIBLIDAD / ANÁLISIS ENERGÉTICO</a:t>
            </a:r>
          </a:p>
          <a:p>
            <a:pPr algn="r"/>
            <a:endParaRPr lang="es-VE" sz="1600" b="1" dirty="0">
              <a:solidFill>
                <a:schemeClr val="tx1">
                  <a:lumMod val="75000"/>
                  <a:lumOff val="25000"/>
                </a:schemeClr>
              </a:solidFill>
              <a:latin typeface="Adobe Garamond Pro Bold" pitchFamily="18" charset="0"/>
            </a:endParaRPr>
          </a:p>
          <a:p>
            <a:pPr algn="r"/>
            <a:r>
              <a:rPr lang="es-VE" sz="1600" b="1" dirty="0" smtClean="0">
                <a:solidFill>
                  <a:schemeClr val="tx1">
                    <a:lumMod val="75000"/>
                    <a:lumOff val="25000"/>
                  </a:schemeClr>
                </a:solidFill>
                <a:latin typeface="Adobe Garamond Pro Bold" pitchFamily="18" charset="0"/>
              </a:rPr>
              <a:t>GESTIÓN BIM / OPERACIÓN, MANTENIMIENTO, REUTILIZACIÓN, DEMOLICIÓN</a:t>
            </a:r>
            <a:endParaRPr lang="es-VE" sz="1600" b="1" dirty="0">
              <a:solidFill>
                <a:schemeClr val="tx1">
                  <a:lumMod val="75000"/>
                  <a:lumOff val="25000"/>
                </a:schemeClr>
              </a:solidFill>
              <a:latin typeface="Adobe Garamond Pro Bold" pitchFamily="18" charset="0"/>
            </a:endParaRPr>
          </a:p>
        </p:txBody>
      </p:sp>
    </p:spTree>
    <p:extLst>
      <p:ext uri="{BB962C8B-B14F-4D97-AF65-F5344CB8AC3E}">
        <p14:creationId xmlns:p14="http://schemas.microsoft.com/office/powerpoint/2010/main" val="3351400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10801350" cy="6121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549875" y="1260499"/>
            <a:ext cx="9793088" cy="1323439"/>
          </a:xfrm>
          <a:prstGeom prst="rect">
            <a:avLst/>
          </a:prstGeom>
        </p:spPr>
        <p:txBody>
          <a:bodyPr wrap="square">
            <a:spAutoFit/>
          </a:bodyPr>
          <a:lstStyle/>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Ventajas del Modelo Colaborativo </a:t>
            </a:r>
            <a:r>
              <a:rPr lang="es-VE" sz="4000" dirty="0">
                <a:solidFill>
                  <a:schemeClr val="tx1">
                    <a:lumMod val="75000"/>
                    <a:lumOff val="25000"/>
                  </a:schemeClr>
                </a:solidFill>
                <a:latin typeface="Adobe Gothic Std B" pitchFamily="34" charset="-128"/>
                <a:ea typeface="Adobe Gothic Std B" pitchFamily="34" charset="-128"/>
              </a:rPr>
              <a:t>ATHYCO | </a:t>
            </a:r>
            <a:r>
              <a:rPr lang="es-VE" sz="4000" dirty="0">
                <a:solidFill>
                  <a:srgbClr val="FF0000"/>
                </a:solidFill>
                <a:latin typeface="Adobe Gothic Std B" pitchFamily="34" charset="-128"/>
                <a:ea typeface="Adobe Gothic Std B" pitchFamily="34" charset="-128"/>
              </a:rPr>
              <a:t>B</a:t>
            </a:r>
            <a:r>
              <a:rPr lang="es-VE" sz="4000" dirty="0">
                <a:solidFill>
                  <a:srgbClr val="00B0F0"/>
                </a:solidFill>
                <a:latin typeface="Adobe Gothic Std B" pitchFamily="34" charset="-128"/>
                <a:ea typeface="Adobe Gothic Std B" pitchFamily="34" charset="-128"/>
              </a:rPr>
              <a:t>I</a:t>
            </a:r>
            <a:r>
              <a:rPr lang="es-VE" sz="4000" dirty="0">
                <a:solidFill>
                  <a:schemeClr val="bg1">
                    <a:lumMod val="65000"/>
                  </a:schemeClr>
                </a:solidFill>
                <a:latin typeface="Adobe Gothic Std B" pitchFamily="34" charset="-128"/>
                <a:ea typeface="Adobe Gothic Std B" pitchFamily="34" charset="-128"/>
              </a:rPr>
              <a:t>M</a:t>
            </a:r>
          </a:p>
          <a:p>
            <a:r>
              <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rPr>
              <a:t> </a:t>
            </a:r>
            <a:endParaRPr lang="es-VE" sz="4000" b="1" dirty="0" smtClean="0">
              <a:solidFill>
                <a:schemeClr val="tx1">
                  <a:lumMod val="75000"/>
                  <a:lumOff val="25000"/>
                </a:schemeClr>
              </a:solidFill>
              <a:effectLst>
                <a:outerShdw blurRad="38100" dist="38100" dir="2700000" algn="tl">
                  <a:srgbClr val="000000">
                    <a:alpha val="43137"/>
                  </a:srgbClr>
                </a:outerShdw>
              </a:effectLst>
              <a:latin typeface="Rage Italic" pitchFamily="66" charset="0"/>
            </a:endParaRPr>
          </a:p>
        </p:txBody>
      </p:sp>
      <p:grpSp>
        <p:nvGrpSpPr>
          <p:cNvPr id="6" name="5 Grupo"/>
          <p:cNvGrpSpPr/>
          <p:nvPr/>
        </p:nvGrpSpPr>
        <p:grpSpPr>
          <a:xfrm>
            <a:off x="7082942" y="178245"/>
            <a:ext cx="3511680" cy="914571"/>
            <a:chOff x="6835802" y="252387"/>
            <a:chExt cx="3511680" cy="914571"/>
          </a:xfrm>
        </p:grpSpPr>
        <p:pic>
          <p:nvPicPr>
            <p:cNvPr id="7" name="Picture 2" descr="C:\Users\usuario\Desktop\ATHYCO\IMAGEN ATHYCO\LOGO ATHYCO NUEVO BLANCO PAIN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3225" y="252387"/>
              <a:ext cx="844257" cy="844257"/>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984851" y="412906"/>
              <a:ext cx="2468946" cy="523220"/>
            </a:xfrm>
            <a:prstGeom prst="rect">
              <a:avLst/>
            </a:prstGeom>
            <a:noFill/>
          </p:spPr>
          <p:txBody>
            <a:bodyPr wrap="none" rtlCol="0">
              <a:spAutoFit/>
            </a:bodyPr>
            <a:lstStyle/>
            <a:p>
              <a:r>
                <a:rPr lang="es-VE" sz="2800" dirty="0" smtClean="0">
                  <a:solidFill>
                    <a:schemeClr val="tx1">
                      <a:lumMod val="75000"/>
                      <a:lumOff val="25000"/>
                    </a:schemeClr>
                  </a:solidFill>
                  <a:latin typeface="Adobe Gothic Std B" pitchFamily="34" charset="-128"/>
                  <a:ea typeface="Adobe Gothic Std B" pitchFamily="34" charset="-128"/>
                </a:rPr>
                <a:t>ATHYCO | </a:t>
              </a:r>
              <a:r>
                <a:rPr lang="es-VE" sz="2800" dirty="0" smtClean="0">
                  <a:solidFill>
                    <a:srgbClr val="FF0000"/>
                  </a:solidFill>
                  <a:latin typeface="Adobe Gothic Std B" pitchFamily="34" charset="-128"/>
                  <a:ea typeface="Adobe Gothic Std B" pitchFamily="34" charset="-128"/>
                </a:rPr>
                <a:t>B</a:t>
              </a:r>
              <a:r>
                <a:rPr lang="es-VE" sz="2800" dirty="0" smtClean="0">
                  <a:solidFill>
                    <a:srgbClr val="00B0F0"/>
                  </a:solidFill>
                  <a:latin typeface="Adobe Gothic Std B" pitchFamily="34" charset="-128"/>
                  <a:ea typeface="Adobe Gothic Std B" pitchFamily="34" charset="-128"/>
                </a:rPr>
                <a:t>I</a:t>
              </a:r>
              <a:r>
                <a:rPr lang="es-VE" sz="2800" dirty="0" smtClean="0">
                  <a:solidFill>
                    <a:schemeClr val="bg1">
                      <a:lumMod val="65000"/>
                    </a:schemeClr>
                  </a:solidFill>
                  <a:latin typeface="Adobe Gothic Std B" pitchFamily="34" charset="-128"/>
                  <a:ea typeface="Adobe Gothic Std B" pitchFamily="34" charset="-128"/>
                </a:rPr>
                <a:t>M</a:t>
              </a:r>
              <a:endParaRPr lang="es-VE" sz="2800" dirty="0">
                <a:solidFill>
                  <a:schemeClr val="bg1">
                    <a:lumMod val="65000"/>
                  </a:schemeClr>
                </a:solidFill>
                <a:latin typeface="Adobe Gothic Std B" pitchFamily="34" charset="-128"/>
                <a:ea typeface="Adobe Gothic Std B" pitchFamily="34" charset="-128"/>
              </a:endParaRPr>
            </a:p>
          </p:txBody>
        </p:sp>
        <p:sp>
          <p:nvSpPr>
            <p:cNvPr id="12" name="11 CuadroTexto"/>
            <p:cNvSpPr txBox="1"/>
            <p:nvPr/>
          </p:nvSpPr>
          <p:spPr>
            <a:xfrm>
              <a:off x="6835802" y="936126"/>
              <a:ext cx="2767044" cy="230832"/>
            </a:xfrm>
            <a:prstGeom prst="rect">
              <a:avLst/>
            </a:prstGeom>
            <a:noFill/>
          </p:spPr>
          <p:txBody>
            <a:bodyPr wrap="square" rtlCol="0">
              <a:spAutoFit/>
            </a:bodyPr>
            <a:lstStyle/>
            <a:p>
              <a:pPr algn="ctr"/>
              <a:r>
                <a:rPr lang="es-VE" sz="900" dirty="0" smtClean="0">
                  <a:solidFill>
                    <a:schemeClr val="bg1">
                      <a:lumMod val="50000"/>
                    </a:schemeClr>
                  </a:solidFill>
                  <a:latin typeface="Adobe Gothic Std B" pitchFamily="34" charset="-128"/>
                  <a:ea typeface="Adobe Gothic Std B" pitchFamily="34" charset="-128"/>
                </a:rPr>
                <a:t>GLOBAL BUILDING INFORMATION MODELING</a:t>
              </a:r>
              <a:endParaRPr lang="es-VE" sz="900" dirty="0">
                <a:solidFill>
                  <a:schemeClr val="bg1">
                    <a:lumMod val="50000"/>
                  </a:schemeClr>
                </a:solidFill>
                <a:latin typeface="Adobe Gothic Std B" pitchFamily="34" charset="-128"/>
                <a:ea typeface="Adobe Gothic Std B" pitchFamily="34" charset="-128"/>
              </a:endParaRPr>
            </a:p>
          </p:txBody>
        </p:sp>
      </p:grpSp>
      <p:sp>
        <p:nvSpPr>
          <p:cNvPr id="3" name="2 Rectángulo"/>
          <p:cNvSpPr/>
          <p:nvPr/>
        </p:nvSpPr>
        <p:spPr>
          <a:xfrm>
            <a:off x="785836" y="3565582"/>
            <a:ext cx="2181958" cy="1938992"/>
          </a:xfrm>
          <a:prstGeom prst="rect">
            <a:avLst/>
          </a:prstGeom>
        </p:spPr>
        <p:txBody>
          <a:bodyPr wrap="square">
            <a:spAutoFit/>
          </a:bodyPr>
          <a:lstStyle/>
          <a:p>
            <a:pPr fontAlgn="base"/>
            <a:r>
              <a:rPr lang="es-VE" sz="2400" dirty="0">
                <a:solidFill>
                  <a:schemeClr val="tx1">
                    <a:lumMod val="75000"/>
                    <a:lumOff val="25000"/>
                  </a:schemeClr>
                </a:solidFill>
                <a:latin typeface="Adobe Garamond Pro Bold" pitchFamily="18" charset="0"/>
              </a:rPr>
              <a:t>Planificación</a:t>
            </a:r>
          </a:p>
          <a:p>
            <a:pPr fontAlgn="base"/>
            <a:r>
              <a:rPr lang="es-VE" sz="1200" dirty="0">
                <a:solidFill>
                  <a:schemeClr val="tx1">
                    <a:lumMod val="75000"/>
                    <a:lumOff val="25000"/>
                  </a:schemeClr>
                </a:solidFill>
                <a:latin typeface="Adobe Garamond Pro Bold" pitchFamily="18" charset="0"/>
              </a:rPr>
              <a:t>La etapa de PLANIFICACIÓN facilita la definición y condicionantes de un proyecto, logrando poder apreciar con exactitud la viabilidad a nivel de sistemas constructivos, </a:t>
            </a:r>
            <a:r>
              <a:rPr lang="es-VE" sz="1200" dirty="0" smtClean="0">
                <a:solidFill>
                  <a:schemeClr val="tx1">
                    <a:lumMod val="75000"/>
                    <a:lumOff val="25000"/>
                  </a:schemeClr>
                </a:solidFill>
                <a:latin typeface="Adobe Garamond Pro Bold" pitchFamily="18" charset="0"/>
              </a:rPr>
              <a:t>costos </a:t>
            </a:r>
            <a:r>
              <a:rPr lang="es-VE" sz="1200" dirty="0">
                <a:solidFill>
                  <a:schemeClr val="tx1">
                    <a:lumMod val="75000"/>
                    <a:lumOff val="25000"/>
                  </a:schemeClr>
                </a:solidFill>
                <a:latin typeface="Adobe Garamond Pro Bold" pitchFamily="18" charset="0"/>
              </a:rPr>
              <a:t>y el análisis de su ciclo de vida.</a:t>
            </a:r>
          </a:p>
        </p:txBody>
      </p:sp>
      <p:pic>
        <p:nvPicPr>
          <p:cNvPr id="7170" name="Picture 2" descr="C:\Users\usuario\Desktop\ventajas_fases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163" y="1987324"/>
            <a:ext cx="2175631" cy="144815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uario\Desktop\ventajas_fases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4461" y="1968680"/>
            <a:ext cx="2136214" cy="1466798"/>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p:cNvSpPr/>
          <p:nvPr/>
        </p:nvSpPr>
        <p:spPr>
          <a:xfrm>
            <a:off x="3264461" y="3565582"/>
            <a:ext cx="2181958" cy="2308324"/>
          </a:xfrm>
          <a:prstGeom prst="rect">
            <a:avLst/>
          </a:prstGeom>
        </p:spPr>
        <p:txBody>
          <a:bodyPr wrap="square">
            <a:spAutoFit/>
          </a:bodyPr>
          <a:lstStyle/>
          <a:p>
            <a:pPr fontAlgn="base"/>
            <a:r>
              <a:rPr lang="es-VE" sz="2400" dirty="0" smtClean="0">
                <a:solidFill>
                  <a:schemeClr val="tx1">
                    <a:lumMod val="75000"/>
                    <a:lumOff val="25000"/>
                  </a:schemeClr>
                </a:solidFill>
                <a:latin typeface="Adobe Garamond Pro Bold" pitchFamily="18" charset="0"/>
              </a:rPr>
              <a:t>Diseño</a:t>
            </a:r>
            <a:endParaRPr lang="es-VE" sz="2400" dirty="0">
              <a:solidFill>
                <a:schemeClr val="tx1">
                  <a:lumMod val="75000"/>
                  <a:lumOff val="25000"/>
                </a:schemeClr>
              </a:solidFill>
              <a:latin typeface="Adobe Garamond Pro Bold" pitchFamily="18" charset="0"/>
            </a:endParaRPr>
          </a:p>
          <a:p>
            <a:pPr fontAlgn="base"/>
            <a:r>
              <a:rPr lang="es-VE" sz="1200" dirty="0">
                <a:solidFill>
                  <a:schemeClr val="tx1">
                    <a:lumMod val="75000"/>
                    <a:lumOff val="25000"/>
                  </a:schemeClr>
                </a:solidFill>
                <a:latin typeface="Adobe Garamond Pro Bold" pitchFamily="18" charset="0"/>
              </a:rPr>
              <a:t>A nivel de DISEÑO el uso del BIM crea, coordina y fusiona los 3 grandes aspectos de una edificación (ARQUITECTURA, ESTRUCTURA E INSTALACIONES), logrando así que el modelo BIM sea totalmente accesible, exacto, automatizado y esté siempre actualizado.</a:t>
            </a:r>
          </a:p>
        </p:txBody>
      </p:sp>
      <p:pic>
        <p:nvPicPr>
          <p:cNvPr id="7172" name="Picture 4" descr="C:\Users\usuario\Desktop\ventajas_fases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707" y="1968386"/>
            <a:ext cx="2073760" cy="1467092"/>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5688707" y="3564756"/>
            <a:ext cx="2181958" cy="2492990"/>
          </a:xfrm>
          <a:prstGeom prst="rect">
            <a:avLst/>
          </a:prstGeom>
        </p:spPr>
        <p:txBody>
          <a:bodyPr wrap="square">
            <a:spAutoFit/>
          </a:bodyPr>
          <a:lstStyle/>
          <a:p>
            <a:pPr fontAlgn="base"/>
            <a:r>
              <a:rPr lang="es-VE" sz="2400" dirty="0" smtClean="0">
                <a:solidFill>
                  <a:schemeClr val="tx1">
                    <a:lumMod val="75000"/>
                    <a:lumOff val="25000"/>
                  </a:schemeClr>
                </a:solidFill>
                <a:latin typeface="Adobe Garamond Pro Bold" pitchFamily="18" charset="0"/>
              </a:rPr>
              <a:t>Construcción</a:t>
            </a:r>
            <a:endParaRPr lang="es-VE" sz="2400" dirty="0">
              <a:solidFill>
                <a:schemeClr val="tx1">
                  <a:lumMod val="75000"/>
                  <a:lumOff val="25000"/>
                </a:schemeClr>
              </a:solidFill>
              <a:latin typeface="Adobe Garamond Pro Bold" pitchFamily="18" charset="0"/>
            </a:endParaRPr>
          </a:p>
          <a:p>
            <a:pPr fontAlgn="base"/>
            <a:r>
              <a:rPr lang="es-VE" sz="1200" dirty="0">
                <a:solidFill>
                  <a:schemeClr val="tx1">
                    <a:lumMod val="75000"/>
                    <a:lumOff val="25000"/>
                  </a:schemeClr>
                </a:solidFill>
                <a:latin typeface="Adobe Garamond Pro Bold" pitchFamily="18" charset="0"/>
              </a:rPr>
              <a:t>El BIM con respecto a la CONSTRUCCIÓN, facilita en gran medida la realización de la planificación de obra y un control de </a:t>
            </a:r>
            <a:r>
              <a:rPr lang="es-VE" sz="1200" dirty="0" smtClean="0">
                <a:solidFill>
                  <a:schemeClr val="tx1">
                    <a:lumMod val="75000"/>
                    <a:lumOff val="25000"/>
                  </a:schemeClr>
                </a:solidFill>
                <a:latin typeface="Adobe Garamond Pro Bold" pitchFamily="18" charset="0"/>
              </a:rPr>
              <a:t>costos </a:t>
            </a:r>
            <a:r>
              <a:rPr lang="es-VE" sz="1200" dirty="0">
                <a:solidFill>
                  <a:schemeClr val="tx1">
                    <a:lumMod val="75000"/>
                    <a:lumOff val="25000"/>
                  </a:schemeClr>
                </a:solidFill>
                <a:latin typeface="Adobe Garamond Pro Bold" pitchFamily="18" charset="0"/>
              </a:rPr>
              <a:t>más exacto. Además, la obtención de datos de la edificación </a:t>
            </a:r>
            <a:r>
              <a:rPr lang="es-VE" sz="1200" dirty="0" smtClean="0">
                <a:solidFill>
                  <a:schemeClr val="tx1">
                    <a:lumMod val="75000"/>
                    <a:lumOff val="25000"/>
                  </a:schemeClr>
                </a:solidFill>
                <a:latin typeface="Adobe Garamond Pro Bold" pitchFamily="18" charset="0"/>
              </a:rPr>
              <a:t>es totalmente </a:t>
            </a:r>
            <a:r>
              <a:rPr lang="es-VE" sz="1200" dirty="0">
                <a:solidFill>
                  <a:schemeClr val="tx1">
                    <a:lumMod val="75000"/>
                    <a:lumOff val="25000"/>
                  </a:schemeClr>
                </a:solidFill>
                <a:latin typeface="Adobe Garamond Pro Bold" pitchFamily="18" charset="0"/>
              </a:rPr>
              <a:t>fiel a la realidad y  entre otras cosas, permite una toma de decisiones más acertada a lo largo de la ejecución de la obra.</a:t>
            </a:r>
          </a:p>
        </p:txBody>
      </p:sp>
      <p:pic>
        <p:nvPicPr>
          <p:cNvPr id="7173" name="Picture 5" descr="C:\Users\usuario\Desktop\ventajas_fases_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2776" y="1968386"/>
            <a:ext cx="2073760" cy="1448155"/>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7990535" y="3563930"/>
            <a:ext cx="2181958" cy="2492990"/>
          </a:xfrm>
          <a:prstGeom prst="rect">
            <a:avLst/>
          </a:prstGeom>
        </p:spPr>
        <p:txBody>
          <a:bodyPr wrap="square">
            <a:spAutoFit/>
          </a:bodyPr>
          <a:lstStyle/>
          <a:p>
            <a:pPr fontAlgn="base"/>
            <a:r>
              <a:rPr lang="es-VE" sz="2400" dirty="0" smtClean="0">
                <a:solidFill>
                  <a:schemeClr val="tx1">
                    <a:lumMod val="75000"/>
                    <a:lumOff val="25000"/>
                  </a:schemeClr>
                </a:solidFill>
                <a:latin typeface="Adobe Garamond Pro Bold" pitchFamily="18" charset="0"/>
              </a:rPr>
              <a:t>Explotación</a:t>
            </a:r>
            <a:endParaRPr lang="es-VE" sz="2400" dirty="0">
              <a:solidFill>
                <a:schemeClr val="tx1">
                  <a:lumMod val="75000"/>
                  <a:lumOff val="25000"/>
                </a:schemeClr>
              </a:solidFill>
              <a:latin typeface="Adobe Garamond Pro Bold" pitchFamily="18" charset="0"/>
            </a:endParaRPr>
          </a:p>
          <a:p>
            <a:pPr fontAlgn="base"/>
            <a:r>
              <a:rPr lang="es-VE" sz="1200" dirty="0">
                <a:solidFill>
                  <a:schemeClr val="tx1">
                    <a:lumMod val="75000"/>
                    <a:lumOff val="25000"/>
                  </a:schemeClr>
                </a:solidFill>
                <a:latin typeface="Adobe Garamond Pro Bold" pitchFamily="18" charset="0"/>
              </a:rPr>
              <a:t>A nivel de EXPLOTACIÓN el modelo BIM reúne toda la información necesaria para el uso, mantenimiento y seguridad de la edificación. Lo cual permite una actualización permanente del modelo a lo largo del ciclo de vida sin necesidad de comprobar el estado actual de la edificación in situ.</a:t>
            </a:r>
            <a:r>
              <a:rPr lang="es-VE" sz="1200" dirty="0" smtClean="0">
                <a:solidFill>
                  <a:schemeClr val="tx1">
                    <a:lumMod val="75000"/>
                    <a:lumOff val="25000"/>
                  </a:schemeClr>
                </a:solidFill>
                <a:latin typeface="Adobe Garamond Pro Bold" pitchFamily="18" charset="0"/>
              </a:rPr>
              <a:t>.</a:t>
            </a:r>
            <a:endParaRPr lang="es-VE" sz="1200" dirty="0">
              <a:solidFill>
                <a:schemeClr val="tx1">
                  <a:lumMod val="75000"/>
                  <a:lumOff val="25000"/>
                </a:schemeClr>
              </a:solidFill>
              <a:latin typeface="Adobe Garamond Pro Bold" pitchFamily="18" charset="0"/>
            </a:endParaRPr>
          </a:p>
        </p:txBody>
      </p:sp>
    </p:spTree>
    <p:extLst>
      <p:ext uri="{BB962C8B-B14F-4D97-AF65-F5344CB8AC3E}">
        <p14:creationId xmlns:p14="http://schemas.microsoft.com/office/powerpoint/2010/main" val="2977814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1284</Words>
  <Application>Microsoft Office PowerPoint</Application>
  <PresentationFormat>Personalizado</PresentationFormat>
  <Paragraphs>165</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52</cp:revision>
  <dcterms:created xsi:type="dcterms:W3CDTF">2018-11-27T20:06:17Z</dcterms:created>
  <dcterms:modified xsi:type="dcterms:W3CDTF">2019-08-18T15:14:55Z</dcterms:modified>
</cp:coreProperties>
</file>