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26"/>
  </p:notesMasterIdLst>
  <p:sldIdLst>
    <p:sldId id="288" r:id="rId5"/>
    <p:sldId id="330" r:id="rId6"/>
    <p:sldId id="332" r:id="rId7"/>
    <p:sldId id="333" r:id="rId8"/>
    <p:sldId id="315" r:id="rId9"/>
    <p:sldId id="316" r:id="rId10"/>
    <p:sldId id="312" r:id="rId11"/>
    <p:sldId id="337" r:id="rId12"/>
    <p:sldId id="258" r:id="rId13"/>
    <p:sldId id="307" r:id="rId14"/>
    <p:sldId id="341" r:id="rId15"/>
    <p:sldId id="340" r:id="rId16"/>
    <p:sldId id="290" r:id="rId17"/>
    <p:sldId id="297" r:id="rId18"/>
    <p:sldId id="338" r:id="rId19"/>
    <p:sldId id="339" r:id="rId20"/>
    <p:sldId id="342" r:id="rId21"/>
    <p:sldId id="264" r:id="rId22"/>
    <p:sldId id="283" r:id="rId23"/>
    <p:sldId id="344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m  Murray" initials="LM" lastIdx="1" clrIdx="0">
    <p:extLst>
      <p:ext uri="{19B8F6BF-5375-455C-9EA6-DF929625EA0E}">
        <p15:presenceInfo xmlns:p15="http://schemas.microsoft.com/office/powerpoint/2012/main" userId="S::liam.m@build-apps.com::e81d622e-410e-402b-9466-873d7d39ec4a" providerId="AD"/>
      </p:ext>
    </p:extLst>
  </p:cmAuthor>
  <p:cmAuthor id="2" name="Paula Guino" initials="PG" lastIdx="1" clrIdx="1">
    <p:extLst>
      <p:ext uri="{19B8F6BF-5375-455C-9EA6-DF929625EA0E}">
        <p15:presenceInfo xmlns:p15="http://schemas.microsoft.com/office/powerpoint/2012/main" userId="S::paula.guino@build-apps.com::27d62818-28a2-404b-a7e0-f15d8524da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C2"/>
    <a:srgbClr val="7B83EB"/>
    <a:srgbClr val="C7CDCD"/>
    <a:srgbClr val="8F9CA7"/>
    <a:srgbClr val="BDC4CB"/>
    <a:srgbClr val="8E9AA5"/>
    <a:srgbClr val="00B1C1"/>
    <a:srgbClr val="F47421"/>
    <a:srgbClr val="0057B8"/>
    <a:srgbClr val="006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3C3DF-71F2-4748-A85A-4228CB1A50A8}" v="459" vWet="461" dt="2021-01-06T22:52:19.706"/>
    <p1510:client id="{23569933-97C5-4894-BD45-88C786F6B523}" v="131" dt="2021-01-06T07:00:37.706"/>
    <p1510:client id="{643BCF50-6C42-4EDA-A530-4232C3C3EC68}" v="11" dt="2021-01-06T06:40:16.545"/>
    <p1510:client id="{7F4AF452-487B-4372-BBD1-90031D1995CB}" v="100" dt="2021-01-06T22:55:55.453"/>
    <p1510:client id="{AB2AEC86-8A70-F0FC-D862-5F1977414686}" v="5" dt="2021-01-06T08:24:48.026"/>
    <p1510:client id="{EF341736-706A-4C18-BFD8-122BA8D28C45}" v="136" dt="2021-01-06T13:26:03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B370-0FCD-7A4D-9C5F-79187B1A6FD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03AB9-8EFC-9B4B-B6F4-BECE71133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6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03AB9-8EFC-9B4B-B6F4-BECE71133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03AB9-8EFC-9B4B-B6F4-BECE71133C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03AB9-8EFC-9B4B-B6F4-BECE71133C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5188-3668-4B91-88A9-72B44068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ACEAA-8C4A-4728-B5AE-EE0E0D79C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C874D-9AFC-404D-BEAF-E1956A11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903D8-56C9-43AF-BFD0-8AF20B6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C3DBB-F634-4C6A-A2E2-10C43C18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D382-64FC-4D44-9B37-4A521D01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82DB-5D89-4DBE-956D-B3C872B0F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04BAE-680C-4FDB-B3AE-39EE7D91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2EEB-F70D-454E-B342-27D4DF39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7655D-79E2-41BA-883F-EA6D5726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4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501D0-DF6A-4905-9679-8050BBF90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CDA1D-239F-4A77-BB6A-95F9BB825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AC39-5723-45F3-872B-8F637783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BCC7-2F45-4543-B2C9-3B739B33F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23C0A-5B40-48D9-A103-7DB67539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4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Present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9829" y="2155371"/>
            <a:ext cx="10662808" cy="3962386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sz="2800" b="0" i="0" baseline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539750" indent="-22860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sz="2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2pPr>
            <a:lvl3pPr marL="895350" indent="-206375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2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3pPr>
            <a:lvl4pPr marL="143351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sz="2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Presenter, title and </a:t>
            </a:r>
            <a:r>
              <a:rPr lang="en-US" err="1"/>
              <a:t>organisation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75C24-A4CC-6C4D-8E4D-AD2642FEF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829" y="1257891"/>
            <a:ext cx="10662808" cy="707009"/>
          </a:xfrm>
        </p:spPr>
        <p:txBody>
          <a:bodyPr anchor="t"/>
          <a:lstStyle>
            <a:lvl1pPr>
              <a:defRPr sz="6000" b="0" i="0" baseline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r>
              <a:rPr lang="en-US"/>
              <a:t>Title of </a:t>
            </a:r>
            <a:r>
              <a:rPr lang="en-US" err="1"/>
              <a:t>Presentaion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0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700925" y="1396407"/>
            <a:ext cx="10621712" cy="4006392"/>
          </a:xfr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926" y="689399"/>
            <a:ext cx="10621711" cy="707009"/>
          </a:xfrm>
        </p:spPr>
        <p:txBody>
          <a:bodyPr anchor="t"/>
          <a:lstStyle>
            <a:lvl1pPr>
              <a:defRPr b="1" i="0" baseline="0">
                <a:solidFill>
                  <a:schemeClr val="accent2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Enter Chart Heading Here</a:t>
            </a:r>
          </a:p>
        </p:txBody>
      </p:sp>
    </p:spTree>
    <p:extLst>
      <p:ext uri="{BB962C8B-B14F-4D97-AF65-F5344CB8AC3E}">
        <p14:creationId xmlns:p14="http://schemas.microsoft.com/office/powerpoint/2010/main" val="186565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HE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956" y="1396406"/>
            <a:ext cx="10662808" cy="4552908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b="0" i="0" baseline="0">
                <a:latin typeface="Gotham Book" pitchFamily="2" charset="0"/>
                <a:cs typeface="Gotham Book" pitchFamily="2" charset="0"/>
              </a:defRPr>
            </a:lvl1pPr>
            <a:lvl2pPr marL="539750" indent="-22860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b="0" i="0">
                <a:latin typeface="Gotham Book" pitchFamily="2" charset="0"/>
                <a:cs typeface="Gotham Book" pitchFamily="2" charset="0"/>
              </a:defRPr>
            </a:lvl2pPr>
            <a:lvl3pPr marL="895350" indent="-206375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b="0" i="0">
                <a:latin typeface="Gotham Book" pitchFamily="2" charset="0"/>
                <a:cs typeface="Gotham Book" pitchFamily="2" charset="0"/>
              </a:defRPr>
            </a:lvl3pPr>
            <a:lvl4pPr marL="143351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b="0" i="0">
                <a:latin typeface="Gotham Book" pitchFamily="2" charset="0"/>
                <a:cs typeface="Gotham Book" pitchFamily="2" charset="0"/>
              </a:defRPr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Enter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75C24-A4CC-6C4D-8E4D-AD2642FEF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956" y="689398"/>
            <a:ext cx="10662808" cy="707009"/>
          </a:xfrm>
        </p:spPr>
        <p:txBody>
          <a:bodyPr anchor="t"/>
          <a:lstStyle>
            <a:lvl1pPr>
              <a:defRPr b="1" i="0" baseline="0">
                <a:solidFill>
                  <a:schemeClr val="accent2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Enter Heading Here</a:t>
            </a:r>
          </a:p>
        </p:txBody>
      </p:sp>
    </p:spTree>
    <p:extLst>
      <p:ext uri="{BB962C8B-B14F-4D97-AF65-F5344CB8AC3E}">
        <p14:creationId xmlns:p14="http://schemas.microsoft.com/office/powerpoint/2010/main" val="287931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7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204000" cy="6138156"/>
          </a:xfrm>
          <a:solidFill>
            <a:schemeClr val="bg1">
              <a:lumMod val="95000"/>
            </a:schemeClr>
          </a:solidFill>
        </p:spPr>
        <p:txBody>
          <a:bodyPr tIns="0" rIns="540000" anchor="ctr"/>
          <a:lstStyle>
            <a:lvl1pPr marL="0" indent="0" algn="r">
              <a:buNone/>
              <a:defRPr/>
            </a:lvl1pPr>
          </a:lstStyle>
          <a:p>
            <a:r>
              <a:rPr lang="en-US" noProof="0"/>
              <a:t>Insert or Drag and Drop your Photo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971653"/>
            <a:ext cx="12192000" cy="775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656600" cy="58377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Cover Title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606" y="523218"/>
            <a:ext cx="3932788" cy="488698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CFE4521-E728-4836-967B-BFD4EAAC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79800" cy="365125"/>
          </a:xfrm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D6330BBF-C0C2-4779-B661-ABF6A88A1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0501" y="833293"/>
            <a:ext cx="4860000" cy="404111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015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538846"/>
            <a:ext cx="7531100" cy="3999673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4807" y="1319481"/>
            <a:ext cx="4724400" cy="2907560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noProof="0"/>
              <a:t>Emphasized Text</a:t>
            </a:r>
          </a:p>
        </p:txBody>
      </p:sp>
    </p:spTree>
    <p:extLst>
      <p:ext uri="{BB962C8B-B14F-4D97-AF65-F5344CB8AC3E}">
        <p14:creationId xmlns:p14="http://schemas.microsoft.com/office/powerpoint/2010/main" val="35672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DAE03D-03DA-2046-ACDD-ACAF769770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5129" y="1852862"/>
            <a:ext cx="9921639" cy="346717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6000" b="0" i="0" baseline="0">
                <a:solidFill>
                  <a:schemeClr val="accent1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sz="6000" dirty="0">
                <a:solidFill>
                  <a:schemeClr val="accent6">
                    <a:lumMod val="10000"/>
                  </a:schemeClr>
                </a:solidFill>
                <a:latin typeface="Gotham Bold"/>
              </a:rPr>
              <a:t>Enter main heading </a:t>
            </a:r>
            <a:br>
              <a:rPr lang="en-US" sz="6000" dirty="0">
                <a:solidFill>
                  <a:schemeClr val="accent6">
                    <a:lumMod val="10000"/>
                  </a:schemeClr>
                </a:solidFill>
                <a:latin typeface="Gotham Bold"/>
              </a:rPr>
            </a:br>
            <a:r>
              <a:rPr lang="en-US" sz="6000" dirty="0">
                <a:solidFill>
                  <a:schemeClr val="accent6">
                    <a:lumMod val="10000"/>
                  </a:schemeClr>
                </a:solidFill>
                <a:latin typeface="Gotham Bold"/>
              </a:rPr>
              <a:t>here – single or </a:t>
            </a:r>
            <a:br>
              <a:rPr lang="en-US" sz="6000" dirty="0">
                <a:solidFill>
                  <a:schemeClr val="accent6">
                    <a:lumMod val="10000"/>
                  </a:schemeClr>
                </a:solidFill>
                <a:latin typeface="Gotham Bold"/>
              </a:rPr>
            </a:br>
            <a:r>
              <a:rPr lang="en-US" sz="6000" dirty="0">
                <a:solidFill>
                  <a:schemeClr val="accent6">
                    <a:lumMod val="10000"/>
                  </a:schemeClr>
                </a:solidFill>
                <a:latin typeface="Gotham Bold"/>
              </a:rPr>
              <a:t>multiple lines</a:t>
            </a:r>
          </a:p>
        </p:txBody>
      </p:sp>
    </p:spTree>
    <p:extLst>
      <p:ext uri="{BB962C8B-B14F-4D97-AF65-F5344CB8AC3E}">
        <p14:creationId xmlns:p14="http://schemas.microsoft.com/office/powerpoint/2010/main" val="3194064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2E1879-88E8-324E-A018-B3F432E9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627802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baseline="0"/>
            </a:lvl1pPr>
            <a:lvl2pPr marL="539750" indent="-22860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/>
            </a:lvl2pPr>
            <a:lvl3pPr marL="895350" indent="-206375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/>
            </a:lvl3pPr>
            <a:lvl4pPr marL="143351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/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40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53E-744D-45B8-9826-1E754869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2055-A8F9-4EAA-B930-08E9C5F67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56D4-1FDA-414C-8A1B-AF6A7D3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69DC-07B6-4F1C-87FE-CB1BFB7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F62D6-46D5-4020-A2E6-FF0B6DBB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5764" y="1575293"/>
            <a:ext cx="4797724" cy="4033655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b="0" i="0" baseline="0">
                <a:latin typeface="Gotham Book" pitchFamily="2" charset="0"/>
                <a:cs typeface="Gotham Book" pitchFamily="2" charset="0"/>
              </a:defRPr>
            </a:lvl1pPr>
            <a:lvl2pPr marL="539750" indent="-22860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b="0" i="0">
                <a:latin typeface="Gotham Book" pitchFamily="2" charset="0"/>
                <a:cs typeface="Gotham Book" pitchFamily="2" charset="0"/>
              </a:defRPr>
            </a:lvl2pPr>
            <a:lvl3pPr marL="895350" indent="-206375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b="0" i="0">
                <a:latin typeface="Gotham Book" pitchFamily="2" charset="0"/>
                <a:cs typeface="Gotham Book" pitchFamily="2" charset="0"/>
              </a:defRPr>
            </a:lvl3pPr>
            <a:lvl4pPr marL="143351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b="0" i="0">
                <a:latin typeface="Gotham Book" pitchFamily="2" charset="0"/>
                <a:cs typeface="Gotham Book" pitchFamily="2" charset="0"/>
              </a:defRPr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Enter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378926-544A-4144-A0E2-DC4A750205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93470" y="1564850"/>
            <a:ext cx="4864229" cy="4044098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b="0" i="0" baseline="0">
                <a:latin typeface="Gotham Book" pitchFamily="2" charset="0"/>
                <a:cs typeface="Gotham Book" pitchFamily="2" charset="0"/>
              </a:defRPr>
            </a:lvl1pPr>
            <a:lvl2pPr marL="311150" indent="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None/>
              <a:defRPr/>
            </a:lvl2pPr>
            <a:lvl3pPr marL="688975" indent="0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/>
            </a:lvl3pPr>
            <a:lvl4pPr marL="1204913" indent="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None/>
              <a:defRPr/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D946B0-A752-C642-9E73-4773A6CB0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764" y="857841"/>
            <a:ext cx="10635411" cy="707009"/>
          </a:xfrm>
        </p:spPr>
        <p:txBody>
          <a:bodyPr anchor="t"/>
          <a:lstStyle>
            <a:lvl1pPr>
              <a:defRPr b="1" i="0" baseline="0">
                <a:solidFill>
                  <a:srgbClr val="0057B8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Enter Heading Here</a:t>
            </a:r>
          </a:p>
        </p:txBody>
      </p:sp>
    </p:spTree>
    <p:extLst>
      <p:ext uri="{BB962C8B-B14F-4D97-AF65-F5344CB8AC3E}">
        <p14:creationId xmlns:p14="http://schemas.microsoft.com/office/powerpoint/2010/main" val="40947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0149" y="2733774"/>
            <a:ext cx="10662808" cy="2846895"/>
          </a:xfrm>
        </p:spPr>
        <p:txBody>
          <a:bodyPr/>
          <a:lstStyle>
            <a:lvl1pPr marL="0" indent="0">
              <a:lnSpc>
                <a:spcPts val="2500"/>
              </a:lnSpc>
              <a:spcAft>
                <a:spcPts val="600"/>
              </a:spcAft>
              <a:buNone/>
              <a:defRPr b="0" i="0" baseline="0">
                <a:latin typeface="Gotham Book" pitchFamily="2" charset="0"/>
                <a:cs typeface="Gotham Book" pitchFamily="2" charset="0"/>
              </a:defRPr>
            </a:lvl1pPr>
            <a:lvl2pPr marL="539750" indent="-228600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defRPr b="0" i="0">
                <a:latin typeface="Gotham Book" pitchFamily="2" charset="0"/>
                <a:cs typeface="Gotham Book" pitchFamily="2" charset="0"/>
              </a:defRPr>
            </a:lvl2pPr>
            <a:lvl3pPr marL="895350" indent="-206375">
              <a:lnSpc>
                <a:spcPts val="25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b="0" i="0">
                <a:latin typeface="Gotham Book" pitchFamily="2" charset="0"/>
                <a:cs typeface="Gotham Book" pitchFamily="2" charset="0"/>
              </a:defRPr>
            </a:lvl3pPr>
            <a:lvl4pPr marL="143351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b="0" i="0">
                <a:latin typeface="Gotham Book" pitchFamily="2" charset="0"/>
                <a:cs typeface="Gotham Book" pitchFamily="2" charset="0"/>
              </a:defRPr>
            </a:lvl4pPr>
            <a:lvl5pPr marL="1795463" indent="-228600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&gt;"/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Enter body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0149" y="1989057"/>
            <a:ext cx="10662808" cy="74471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0" i="0" spc="0" baseline="0">
                <a:latin typeface="Gotham Medium" pitchFamily="2" charset="0"/>
                <a:cs typeface="Gotham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ENTER SUBHEADING HERE, ENTER SUBHEADING HERE, </a:t>
            </a:r>
            <a:br>
              <a:rPr lang="en-US"/>
            </a:br>
            <a:r>
              <a:rPr lang="en-US"/>
              <a:t>ENTER SUBHEADING HERE, ENTER SUBHEADING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DC56C7-42FD-E24B-B3A4-F16B8CA51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149" y="857840"/>
            <a:ext cx="10662808" cy="1131216"/>
          </a:xfrm>
        </p:spPr>
        <p:txBody>
          <a:bodyPr anchor="t"/>
          <a:lstStyle>
            <a:lvl1pPr>
              <a:defRPr b="1" i="0" baseline="0">
                <a:solidFill>
                  <a:srgbClr val="0057B8"/>
                </a:solidFill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/>
              <a:t>Enter Long Heading that runs </a:t>
            </a:r>
            <a:br>
              <a:rPr lang="en-US"/>
            </a:br>
            <a:r>
              <a:rPr lang="en-US"/>
              <a:t>to two lines here</a:t>
            </a:r>
          </a:p>
        </p:txBody>
      </p:sp>
    </p:spTree>
    <p:extLst>
      <p:ext uri="{BB962C8B-B14F-4D97-AF65-F5344CB8AC3E}">
        <p14:creationId xmlns:p14="http://schemas.microsoft.com/office/powerpoint/2010/main" val="37839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A24B-45DB-464B-A527-0D5A2ED8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639E-BFE0-49ED-8DB3-D4DFE9BF7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E5EA-3ABD-4851-91B5-9765A72F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BBE4D-7380-48E3-9556-5DA21476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138C7-A8F2-4FD9-AA05-7D86209BB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9E39-EFE5-484F-B071-B6308B7F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71F1-F0F7-40B4-A925-DC94D2A9B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907A9-551B-431F-94CE-C3DDC115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CD10C-667C-4BD8-9A80-108D7A58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BEF36-56E4-44FE-8C34-6889BCD3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50C97-6185-4837-BF23-41A592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02AA-B7DE-49D5-82DB-18D86F7F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8E901-DF0D-4678-ACE2-EF87BEAEE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C24E1-3742-440C-858F-8F2BA3ABF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77CF3-A680-40F0-8288-EBAA2DD66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9346E-3767-469D-B7E2-C8CB5D951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0AED7-5C2A-4CD6-A967-72272FFF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E2FCA-FCF3-4383-98D1-F7871ACE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CD02F-CF16-43F3-8413-1E25D69B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AE5C-21FF-4D40-BF39-C2EBD20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EA8E2-2F67-4B11-9817-C0C287F9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28CE4-A8AF-4A1E-A2D6-954BDFC0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76B29-3293-4D28-BC17-11377D66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4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9B14A-79C7-4211-BDC0-74C494994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B1CE94-E459-489F-95A4-F7BDBB90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F2CED-5EE8-44A9-87D0-77C2DBC9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7FB8-C568-43B0-B451-7F22889E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74D19-B5F0-4CC1-A060-86E2BFE2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E75B3-ACC1-4771-A918-A1C1FF4B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2BCA3-F25E-409B-8ED7-23FB827A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D2735-F460-4157-990E-3E510B14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898AD-3ACA-460A-AD16-2819CEAE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6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1BD2-38D6-47FB-8445-F5192AB4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C12FA-179C-472E-BE98-3985E3207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BAE71-BC7B-4550-8CD7-FDF05F39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BDF3F-4C95-49FE-BB58-2545C99B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7EB-F7F7-4087-842D-A9EC21FCA70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E0368-FAC6-4982-AB82-5ED194FF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F66D-66A6-4430-A747-24043FEE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8626-0245-440A-8940-1DA27D1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32F54-D7CE-46FA-8D1F-5F9B47FB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D695B-40B2-4405-AD7E-D29A8C598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576D9-B3CC-4819-849F-1A84A76DA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47EB-F7F7-4087-842D-A9EC21FCA705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060CD-9B38-4E43-B4FE-74BA6D187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74578-F042-476F-9E29-80AF47214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8626-0245-440A-8940-1DA27D155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3AE1F-1D12-49F6-B738-076BC08931E6}"/>
              </a:ext>
            </a:extLst>
          </p:cNvPr>
          <p:cNvSpPr txBox="1"/>
          <p:nvPr userDrawn="1"/>
        </p:nvSpPr>
        <p:spPr>
          <a:xfrm>
            <a:off x="4275506" y="6377758"/>
            <a:ext cx="235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lang="en-AU" sz="2000" b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AU" sz="2000" b="1" i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Apps</a:t>
            </a:r>
          </a:p>
        </p:txBody>
      </p:sp>
      <p:pic>
        <p:nvPicPr>
          <p:cNvPr id="8" name="Picture 2" descr="Microsoft-Partner-Logo – KeaPoint">
            <a:extLst>
              <a:ext uri="{FF2B5EF4-FFF2-40B4-BE49-F238E27FC236}">
                <a16:creationId xmlns:a16="http://schemas.microsoft.com/office/drawing/2014/main" id="{5A60D433-D1B4-4215-85B8-53BD4B416F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8" b="13922"/>
          <a:stretch/>
        </p:blipFill>
        <p:spPr bwMode="auto">
          <a:xfrm>
            <a:off x="1351691" y="6476085"/>
            <a:ext cx="810471" cy="3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een Building Council of Australia">
            <a:extLst>
              <a:ext uri="{FF2B5EF4-FFF2-40B4-BE49-F238E27FC236}">
                <a16:creationId xmlns:a16="http://schemas.microsoft.com/office/drawing/2014/main" id="{AC3ED72D-439B-4042-991A-88AA4073DD8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4" r="5060" b="34997"/>
          <a:stretch/>
        </p:blipFill>
        <p:spPr bwMode="auto">
          <a:xfrm>
            <a:off x="8281328" y="6557531"/>
            <a:ext cx="1068238" cy="2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808405-33A5-4511-9700-32BAB4946868}"/>
              </a:ext>
            </a:extLst>
          </p:cNvPr>
          <p:cNvSpPr txBox="1"/>
          <p:nvPr userDrawn="1"/>
        </p:nvSpPr>
        <p:spPr>
          <a:xfrm>
            <a:off x="8144600" y="6387236"/>
            <a:ext cx="1391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>
                <a:latin typeface="Calibri" panose="020F0502020204030204" pitchFamily="34" charset="0"/>
                <a:cs typeface="Calibri" panose="020F0502020204030204" pitchFamily="34" charset="0"/>
              </a:rPr>
              <a:t>Proud digitisation partner of 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AC8418C0-21F8-4354-924D-6F33977ADC1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12" y="-1388765"/>
            <a:ext cx="9249233" cy="91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660" r:id="rId18"/>
    <p:sldLayoutId id="2147483663" r:id="rId19"/>
    <p:sldLayoutId id="2147483666" r:id="rId20"/>
    <p:sldLayoutId id="2147483661" r:id="rId21"/>
  </p:sldLayoutIdLst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hyperlink" Target="https://appsource.microsoft.com/en-AU/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hyperlink" Target="https://www.aiccnsw.org.au/Public/Membership/Current_Sponsors/Public/Membership/Current_Sponsors.aspx?hkey=103f339f-bd2c-4bc7-8cd7-4158009d5796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reneweconomy.com.au/stockland-powers-portfolio-tesla-destination-charging-stations-12479/" TargetMode="External"/><Relationship Id="rId20" Type="http://schemas.openxmlformats.org/officeDocument/2006/relationships/hyperlink" Target="http://www.ipaustralia.com.au/applicant/salta-properties-pty-ltd/trademarks/1616336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78.png"/><Relationship Id="rId10" Type="http://schemas.openxmlformats.org/officeDocument/2006/relationships/image" Target="../media/image50.png"/><Relationship Id="rId19" Type="http://schemas.openxmlformats.org/officeDocument/2006/relationships/image" Target="../media/image80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iam.m@build-apps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2373" y="3241344"/>
            <a:ext cx="10209320" cy="1734125"/>
          </a:xfrm>
        </p:spPr>
        <p:txBody>
          <a:bodyPr vert="horz" lIns="0" tIns="0" rIns="0" bIns="0" rtlCol="0" anchor="t">
            <a:noAutofit/>
          </a:bodyPr>
          <a:lstStyle/>
          <a:p>
            <a:pPr algn="ctr"/>
            <a:r>
              <a:rPr lang="en-AU" i="1" dirty="0">
                <a:latin typeface="+mn-lt"/>
                <a:cs typeface="Calibri" panose="020F0502020204030204" pitchFamily="34" charset="0"/>
              </a:rPr>
              <a:t>Liam Murray, Build-Apps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2E45568-4984-45B6-BA53-43AD2D2C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59" y="2190466"/>
            <a:ext cx="10104243" cy="9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AU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Democracy in CRE </a:t>
            </a:r>
          </a:p>
        </p:txBody>
      </p:sp>
    </p:spTree>
    <p:extLst>
      <p:ext uri="{BB962C8B-B14F-4D97-AF65-F5344CB8AC3E}">
        <p14:creationId xmlns:p14="http://schemas.microsoft.com/office/powerpoint/2010/main" val="239093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pull/>
      </p:transition>
    </mc:Choice>
    <mc:Fallback>
      <p:transition spd="slow" advClick="0" advTm="10000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+mj-lt"/>
              </a:rPr>
              <a:pPr/>
              <a:t>10</a:t>
            </a:fld>
            <a:endParaRPr lang="en-US" noProof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5F37CF-D478-41D5-9AA8-598353D6D880}"/>
              </a:ext>
            </a:extLst>
          </p:cNvPr>
          <p:cNvSpPr txBox="1"/>
          <p:nvPr/>
        </p:nvSpPr>
        <p:spPr>
          <a:xfrm>
            <a:off x="0" y="503835"/>
            <a:ext cx="9614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different about ADAMM &amp; Co.?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7B0147-1AF1-42BB-8E31-404F52DFAB39}"/>
              </a:ext>
            </a:extLst>
          </p:cNvPr>
          <p:cNvSpPr txBox="1"/>
          <p:nvPr/>
        </p:nvSpPr>
        <p:spPr>
          <a:xfrm>
            <a:off x="1166955" y="1419768"/>
            <a:ext cx="451168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SaaS – Software as a Service 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6BE96A-B3CF-4004-BDDA-A4E065BE9E8E}"/>
              </a:ext>
            </a:extLst>
          </p:cNvPr>
          <p:cNvSpPr txBox="1"/>
          <p:nvPr/>
        </p:nvSpPr>
        <p:spPr>
          <a:xfrm>
            <a:off x="1166955" y="3143230"/>
            <a:ext cx="565282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A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APaaS</a:t>
            </a:r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Applications for Platform as a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8531AD-1E14-44CC-B008-27E83C9F4551}"/>
              </a:ext>
            </a:extLst>
          </p:cNvPr>
          <p:cNvSpPr txBox="1"/>
          <p:nvPr/>
        </p:nvSpPr>
        <p:spPr>
          <a:xfrm>
            <a:off x="10297230" y="1503343"/>
            <a:ext cx="19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0" i="0" u="none" strike="noStrike">
                <a:solidFill>
                  <a:schemeClr val="bg1"/>
                </a:solidFill>
                <a:effectLst/>
              </a:rPr>
              <a:t>You don’t manage the Data in SaaS</a:t>
            </a:r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519C2-23D1-409C-A391-CE69C2A268CF}"/>
              </a:ext>
            </a:extLst>
          </p:cNvPr>
          <p:cNvSpPr txBox="1"/>
          <p:nvPr/>
        </p:nvSpPr>
        <p:spPr>
          <a:xfrm>
            <a:off x="1563769" y="4417302"/>
            <a:ext cx="10394978" cy="19708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Your Microsoft 365 environment is your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ADAMM &amp; Co. has the ability to integrate with any other platform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Dataverse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accessible across the business with appropriate internal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Your security controls and policies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Complete portfolio data integrity across the entire portfolio</a:t>
            </a:r>
          </a:p>
          <a:p>
            <a:pPr>
              <a:lnSpc>
                <a:spcPct val="150000"/>
              </a:lnSpc>
            </a:pPr>
            <a:endParaRPr lang="en-AU" dirty="0">
              <a:solidFill>
                <a:schemeClr val="accent1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42AA1-B359-4E7E-A385-1B09228904E3}"/>
              </a:ext>
            </a:extLst>
          </p:cNvPr>
          <p:cNvSpPr txBox="1"/>
          <p:nvPr/>
        </p:nvSpPr>
        <p:spPr>
          <a:xfrm>
            <a:off x="1467206" y="1455268"/>
            <a:ext cx="10431262" cy="178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SaaS is managed by a third party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Costly APIs required to integrate data across platforms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Lack of data integrity across the portfolio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386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:pull/>
      </p:transition>
    </mc:Choice>
    <mc:Fallback>
      <p:transition spd="slow" advClick="0" advTm="30000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>
                <a:latin typeface="+mj-lt"/>
              </a:rPr>
              <a:pPr/>
              <a:t>11</a:t>
            </a:fld>
            <a:endParaRPr lang="en-US" noProof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5F37CF-D478-41D5-9AA8-598353D6D880}"/>
              </a:ext>
            </a:extLst>
          </p:cNvPr>
          <p:cNvSpPr txBox="1"/>
          <p:nvPr/>
        </p:nvSpPr>
        <p:spPr>
          <a:xfrm>
            <a:off x="1903707" y="364913"/>
            <a:ext cx="635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not SaaS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039554-A0BB-4DFF-A4BD-77B9FB79B92B}"/>
              </a:ext>
            </a:extLst>
          </p:cNvPr>
          <p:cNvSpPr txBox="1"/>
          <p:nvPr/>
        </p:nvSpPr>
        <p:spPr>
          <a:xfrm>
            <a:off x="6351903" y="1621486"/>
            <a:ext cx="2946397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ownership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Layer of Apps within the clients Office 365 and the underlying data is stored, backed-up and owned by the client.</a:t>
            </a:r>
          </a:p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Secure 2-way API connection. Connectors allow secure and control integration from other sources.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Microsoft architecture. Office365 single sign on AAD integration allows security to be controlled by the enterprise not external parties.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Power BI dashboards give ultimate flexibility for analytics while connected to multiple sources.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and Machine Learning - 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Integrated throughout our application, from picture recognition to document data extraction.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734988F-6709-414F-B1C0-FFB6221E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95" y="2461779"/>
            <a:ext cx="518205" cy="5182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BBD58A-3EC8-413F-A0A3-D6B13BC7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105" y="1639071"/>
            <a:ext cx="518205" cy="512108"/>
          </a:xfrm>
          <a:prstGeom prst="rect">
            <a:avLst/>
          </a:prstGeom>
        </p:spPr>
      </p:pic>
      <p:pic>
        <p:nvPicPr>
          <p:cNvPr id="50" name="Graphic 49" descr="Eye">
            <a:extLst>
              <a:ext uri="{FF2B5EF4-FFF2-40B4-BE49-F238E27FC236}">
                <a16:creationId xmlns:a16="http://schemas.microsoft.com/office/drawing/2014/main" id="{73EE05DA-B225-4939-92CA-5250A9536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9004" y="5191710"/>
            <a:ext cx="582188" cy="582188"/>
          </a:xfrm>
          <a:prstGeom prst="rect">
            <a:avLst/>
          </a:prstGeom>
        </p:spPr>
      </p:pic>
      <p:pic>
        <p:nvPicPr>
          <p:cNvPr id="53" name="Graphic 52" descr="Key">
            <a:extLst>
              <a:ext uri="{FF2B5EF4-FFF2-40B4-BE49-F238E27FC236}">
                <a16:creationId xmlns:a16="http://schemas.microsoft.com/office/drawing/2014/main" id="{DF52621C-FBA3-477F-9403-A6F34D1FB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99134" y="3272873"/>
            <a:ext cx="582189" cy="582189"/>
          </a:xfrm>
          <a:prstGeom prst="rect">
            <a:avLst/>
          </a:prstGeom>
        </p:spPr>
      </p:pic>
      <p:pic>
        <p:nvPicPr>
          <p:cNvPr id="54" name="Graphic 53" descr="Upward trend">
            <a:extLst>
              <a:ext uri="{FF2B5EF4-FFF2-40B4-BE49-F238E27FC236}">
                <a16:creationId xmlns:a16="http://schemas.microsoft.com/office/drawing/2014/main" id="{91B2B3C2-C075-4DAF-9E85-48B8B0A9F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8016" y="4156595"/>
            <a:ext cx="622385" cy="622385"/>
          </a:xfrm>
          <a:prstGeom prst="rect">
            <a:avLst/>
          </a:prstGeom>
        </p:spPr>
      </p:pic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65D7D105-482B-41D4-9BFC-F2EE7D0B13B2}"/>
              </a:ext>
            </a:extLst>
          </p:cNvPr>
          <p:cNvSpPr txBox="1">
            <a:spLocks/>
          </p:cNvSpPr>
          <p:nvPr/>
        </p:nvSpPr>
        <p:spPr>
          <a:xfrm>
            <a:off x="3498553" y="4895792"/>
            <a:ext cx="198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261F2C0-10EA-4201-BE7D-581D09C0043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2343" y="1608589"/>
            <a:ext cx="523221" cy="523221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D5E096C-0320-4738-BB0F-4A5ED64579A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6589" y="2455541"/>
            <a:ext cx="485218" cy="485218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10AD2A1F-27E1-484E-ABC2-B1A250FC87E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638" y="3272360"/>
            <a:ext cx="450630" cy="45063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D05A1272-5AB9-4C3D-9FC2-A983C7DFF255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0696" y="4267100"/>
            <a:ext cx="439029" cy="439029"/>
          </a:xfrm>
          <a:prstGeom prst="rect">
            <a:avLst/>
          </a:prstGeom>
          <a:ln>
            <a:noFill/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97ACB10-04FD-47A9-9E8D-2203456D9D29}"/>
              </a:ext>
            </a:extLst>
          </p:cNvPr>
          <p:cNvSpPr txBox="1"/>
          <p:nvPr/>
        </p:nvSpPr>
        <p:spPr>
          <a:xfrm>
            <a:off x="1655830" y="1639071"/>
            <a:ext cx="2946397" cy="44319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ownership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usually stored by SaaS provider which creates added risk.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Influx of platforms without the ability to share data without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the SaaS model the vendor is responsible for managing sensitive data.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Intelligence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single source of truth across the entire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Scattered information across platforms and Excel spreadsheets. </a:t>
            </a: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Intelligence and Machine Learning 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Futureproofing and innovating is difficult under SaaS model and highly dependent on vendor.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7B0147-1AF1-42BB-8E31-404F52DFAB39}"/>
              </a:ext>
            </a:extLst>
          </p:cNvPr>
          <p:cNvSpPr txBox="1"/>
          <p:nvPr/>
        </p:nvSpPr>
        <p:spPr>
          <a:xfrm>
            <a:off x="1913348" y="1116310"/>
            <a:ext cx="270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SaaS - Problem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56BE96A-B3CF-4004-BDDA-A4E065BE9E8E}"/>
              </a:ext>
            </a:extLst>
          </p:cNvPr>
          <p:cNvSpPr txBox="1"/>
          <p:nvPr/>
        </p:nvSpPr>
        <p:spPr>
          <a:xfrm>
            <a:off x="6598333" y="1116310"/>
            <a:ext cx="245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 - Solution</a:t>
            </a:r>
          </a:p>
        </p:txBody>
      </p:sp>
      <p:grpSp>
        <p:nvGrpSpPr>
          <p:cNvPr id="2" name="Graphic 57" descr="Blind">
            <a:extLst>
              <a:ext uri="{FF2B5EF4-FFF2-40B4-BE49-F238E27FC236}">
                <a16:creationId xmlns:a16="http://schemas.microsoft.com/office/drawing/2014/main" id="{41F33E6B-6A73-43AE-82EB-B52FC5A8322B}"/>
              </a:ext>
            </a:extLst>
          </p:cNvPr>
          <p:cNvGrpSpPr/>
          <p:nvPr/>
        </p:nvGrpSpPr>
        <p:grpSpPr>
          <a:xfrm>
            <a:off x="1006492" y="5223519"/>
            <a:ext cx="582188" cy="582188"/>
            <a:chOff x="455953" y="5355717"/>
            <a:chExt cx="582188" cy="582188"/>
          </a:xfrm>
          <a:solidFill>
            <a:srgbClr val="8F9CA7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7B37A31-6B6F-4246-9C6A-B1970C5BFB32}"/>
                </a:ext>
              </a:extLst>
            </p:cNvPr>
            <p:cNvSpPr/>
            <p:nvPr/>
          </p:nvSpPr>
          <p:spPr>
            <a:xfrm>
              <a:off x="695134" y="5583113"/>
              <a:ext cx="67315" cy="67336"/>
            </a:xfrm>
            <a:custGeom>
              <a:avLst/>
              <a:gdLst>
                <a:gd name="connsiteX0" fmla="*/ 67316 w 67315"/>
                <a:gd name="connsiteY0" fmla="*/ 2507 h 67336"/>
                <a:gd name="connsiteX1" fmla="*/ 2493 w 67315"/>
                <a:gd name="connsiteY1" fmla="*/ 35673 h 67336"/>
                <a:gd name="connsiteX2" fmla="*/ 0 w 67315"/>
                <a:gd name="connsiteY2" fmla="*/ 51569 h 67336"/>
                <a:gd name="connsiteX3" fmla="*/ 2487 w 67315"/>
                <a:gd name="connsiteY3" fmla="*/ 67336 h 6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15" h="67336">
                  <a:moveTo>
                    <a:pt x="67316" y="2507"/>
                  </a:moveTo>
                  <a:cubicBezTo>
                    <a:pt x="40257" y="-6235"/>
                    <a:pt x="11235" y="8614"/>
                    <a:pt x="2493" y="35673"/>
                  </a:cubicBezTo>
                  <a:cubicBezTo>
                    <a:pt x="835" y="40808"/>
                    <a:pt x="-7" y="46172"/>
                    <a:pt x="0" y="51569"/>
                  </a:cubicBezTo>
                  <a:cubicBezTo>
                    <a:pt x="-17" y="56924"/>
                    <a:pt x="823" y="62246"/>
                    <a:pt x="2487" y="67336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77B46F3-39A7-424B-A30D-DB6161B544D4}"/>
                </a:ext>
              </a:extLst>
            </p:cNvPr>
            <p:cNvSpPr/>
            <p:nvPr/>
          </p:nvSpPr>
          <p:spPr>
            <a:xfrm>
              <a:off x="522357" y="5499990"/>
              <a:ext cx="306984" cy="230024"/>
            </a:xfrm>
            <a:custGeom>
              <a:avLst/>
              <a:gdLst>
                <a:gd name="connsiteX0" fmla="*/ 95699 w 306984"/>
                <a:gd name="connsiteY0" fmla="*/ 230025 h 230024"/>
                <a:gd name="connsiteX1" fmla="*/ 122322 w 306984"/>
                <a:gd name="connsiteY1" fmla="*/ 203402 h 230024"/>
                <a:gd name="connsiteX2" fmla="*/ 39481 w 306984"/>
                <a:gd name="connsiteY2" fmla="*/ 140756 h 230024"/>
                <a:gd name="connsiteX3" fmla="*/ 81932 w 306984"/>
                <a:gd name="connsiteY3" fmla="*/ 99639 h 230024"/>
                <a:gd name="connsiteX4" fmla="*/ 141607 w 306984"/>
                <a:gd name="connsiteY4" fmla="*/ 59007 h 230024"/>
                <a:gd name="connsiteX5" fmla="*/ 130205 w 306984"/>
                <a:gd name="connsiteY5" fmla="*/ 195336 h 230024"/>
                <a:gd name="connsiteX6" fmla="*/ 146458 w 306984"/>
                <a:gd name="connsiteY6" fmla="*/ 179083 h 230024"/>
                <a:gd name="connsiteX7" fmla="*/ 180018 w 306984"/>
                <a:gd name="connsiteY7" fmla="*/ 56758 h 230024"/>
                <a:gd name="connsiteX8" fmla="*/ 268900 w 306984"/>
                <a:gd name="connsiteY8" fmla="*/ 56824 h 230024"/>
                <a:gd name="connsiteX9" fmla="*/ 306984 w 306984"/>
                <a:gd name="connsiteY9" fmla="*/ 18739 h 230024"/>
                <a:gd name="connsiteX10" fmla="*/ 224326 w 306984"/>
                <a:gd name="connsiteY10" fmla="*/ 0 h 230024"/>
                <a:gd name="connsiteX11" fmla="*/ 6005 w 306984"/>
                <a:gd name="connsiteY11" fmla="*/ 125231 h 230024"/>
                <a:gd name="connsiteX12" fmla="*/ 6854 w 306984"/>
                <a:gd name="connsiteY12" fmla="*/ 158949 h 230024"/>
                <a:gd name="connsiteX13" fmla="*/ 95699 w 306984"/>
                <a:gd name="connsiteY13" fmla="*/ 230025 h 23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984" h="230024">
                  <a:moveTo>
                    <a:pt x="95699" y="230025"/>
                  </a:moveTo>
                  <a:lnTo>
                    <a:pt x="122322" y="203402"/>
                  </a:lnTo>
                  <a:cubicBezTo>
                    <a:pt x="92036" y="186311"/>
                    <a:pt x="64175" y="165242"/>
                    <a:pt x="39481" y="140756"/>
                  </a:cubicBezTo>
                  <a:cubicBezTo>
                    <a:pt x="52719" y="126138"/>
                    <a:pt x="66900" y="112404"/>
                    <a:pt x="81932" y="99639"/>
                  </a:cubicBezTo>
                  <a:cubicBezTo>
                    <a:pt x="100252" y="83919"/>
                    <a:pt x="120267" y="70291"/>
                    <a:pt x="141607" y="59007"/>
                  </a:cubicBezTo>
                  <a:cubicBezTo>
                    <a:pt x="107150" y="96527"/>
                    <a:pt x="102459" y="152614"/>
                    <a:pt x="130205" y="195336"/>
                  </a:cubicBezTo>
                  <a:lnTo>
                    <a:pt x="146458" y="179083"/>
                  </a:lnTo>
                  <a:cubicBezTo>
                    <a:pt x="121946" y="136037"/>
                    <a:pt x="136972" y="81270"/>
                    <a:pt x="180018" y="56758"/>
                  </a:cubicBezTo>
                  <a:cubicBezTo>
                    <a:pt x="207574" y="41067"/>
                    <a:pt x="241367" y="41092"/>
                    <a:pt x="268900" y="56824"/>
                  </a:cubicBezTo>
                  <a:lnTo>
                    <a:pt x="306984" y="18739"/>
                  </a:lnTo>
                  <a:cubicBezTo>
                    <a:pt x="281038" y="6801"/>
                    <a:pt x="252883" y="418"/>
                    <a:pt x="224326" y="0"/>
                  </a:cubicBezTo>
                  <a:cubicBezTo>
                    <a:pt x="123959" y="0"/>
                    <a:pt x="38390" y="87207"/>
                    <a:pt x="6005" y="125231"/>
                  </a:cubicBezTo>
                  <a:cubicBezTo>
                    <a:pt x="-2315" y="135055"/>
                    <a:pt x="-1950" y="149556"/>
                    <a:pt x="6854" y="158949"/>
                  </a:cubicBezTo>
                  <a:cubicBezTo>
                    <a:pt x="33271" y="186384"/>
                    <a:pt x="63134" y="210275"/>
                    <a:pt x="95699" y="230025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30562F-F794-4332-AD18-82C1CA388832}"/>
                </a:ext>
              </a:extLst>
            </p:cNvPr>
            <p:cNvSpPr/>
            <p:nvPr/>
          </p:nvSpPr>
          <p:spPr>
            <a:xfrm>
              <a:off x="533699" y="5427762"/>
              <a:ext cx="438096" cy="438096"/>
            </a:xfrm>
            <a:custGeom>
              <a:avLst/>
              <a:gdLst>
                <a:gd name="connsiteX0" fmla="*/ 345007 w 438096"/>
                <a:gd name="connsiteY0" fmla="*/ 118803 h 438096"/>
                <a:gd name="connsiteX1" fmla="*/ 438096 w 438096"/>
                <a:gd name="connsiteY1" fmla="*/ 25713 h 438096"/>
                <a:gd name="connsiteX2" fmla="*/ 412383 w 438096"/>
                <a:gd name="connsiteY2" fmla="*/ 0 h 438096"/>
                <a:gd name="connsiteX3" fmla="*/ 0 w 438096"/>
                <a:gd name="connsiteY3" fmla="*/ 412383 h 438096"/>
                <a:gd name="connsiteX4" fmla="*/ 25713 w 438096"/>
                <a:gd name="connsiteY4" fmla="*/ 438097 h 438096"/>
                <a:gd name="connsiteX5" fmla="*/ 136511 w 438096"/>
                <a:gd name="connsiteY5" fmla="*/ 327299 h 438096"/>
                <a:gd name="connsiteX6" fmla="*/ 212984 w 438096"/>
                <a:gd name="connsiteY6" fmla="*/ 341550 h 438096"/>
                <a:gd name="connsiteX7" fmla="*/ 430455 w 438096"/>
                <a:gd name="connsiteY7" fmla="*/ 231177 h 438096"/>
                <a:gd name="connsiteX8" fmla="*/ 431668 w 438096"/>
                <a:gd name="connsiteY8" fmla="*/ 197459 h 438096"/>
                <a:gd name="connsiteX9" fmla="*/ 345007 w 438096"/>
                <a:gd name="connsiteY9" fmla="*/ 118803 h 438096"/>
                <a:gd name="connsiteX10" fmla="*/ 212984 w 438096"/>
                <a:gd name="connsiteY10" fmla="*/ 296673 h 438096"/>
                <a:gd name="connsiteX11" fmla="*/ 175445 w 438096"/>
                <a:gd name="connsiteY11" fmla="*/ 288365 h 438096"/>
                <a:gd name="connsiteX12" fmla="*/ 205767 w 438096"/>
                <a:gd name="connsiteY12" fmla="*/ 258043 h 438096"/>
                <a:gd name="connsiteX13" fmla="*/ 212862 w 438096"/>
                <a:gd name="connsiteY13" fmla="*/ 258589 h 438096"/>
                <a:gd name="connsiteX14" fmla="*/ 264410 w 438096"/>
                <a:gd name="connsiteY14" fmla="*/ 207041 h 438096"/>
                <a:gd name="connsiteX15" fmla="*/ 263865 w 438096"/>
                <a:gd name="connsiteY15" fmla="*/ 199945 h 438096"/>
                <a:gd name="connsiteX16" fmla="*/ 294187 w 438096"/>
                <a:gd name="connsiteY16" fmla="*/ 169623 h 438096"/>
                <a:gd name="connsiteX17" fmla="*/ 250599 w 438096"/>
                <a:gd name="connsiteY17" fmla="*/ 288653 h 438096"/>
                <a:gd name="connsiteX18" fmla="*/ 212741 w 438096"/>
                <a:gd name="connsiteY18" fmla="*/ 296977 h 438096"/>
                <a:gd name="connsiteX19" fmla="*/ 290851 w 438096"/>
                <a:gd name="connsiteY19" fmla="*/ 287577 h 438096"/>
                <a:gd name="connsiteX20" fmla="*/ 310985 w 438096"/>
                <a:gd name="connsiteY20" fmla="*/ 152824 h 438096"/>
                <a:gd name="connsiteX21" fmla="*/ 318869 w 438096"/>
                <a:gd name="connsiteY21" fmla="*/ 144941 h 438096"/>
                <a:gd name="connsiteX22" fmla="*/ 397707 w 438096"/>
                <a:gd name="connsiteY22" fmla="*/ 213287 h 438096"/>
                <a:gd name="connsiteX23" fmla="*/ 290851 w 438096"/>
                <a:gd name="connsiteY23" fmla="*/ 287577 h 43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096" h="438096">
                  <a:moveTo>
                    <a:pt x="345007" y="118803"/>
                  </a:moveTo>
                  <a:lnTo>
                    <a:pt x="438096" y="25713"/>
                  </a:lnTo>
                  <a:lnTo>
                    <a:pt x="412383" y="0"/>
                  </a:lnTo>
                  <a:lnTo>
                    <a:pt x="0" y="412383"/>
                  </a:lnTo>
                  <a:lnTo>
                    <a:pt x="25713" y="438097"/>
                  </a:lnTo>
                  <a:lnTo>
                    <a:pt x="136511" y="327299"/>
                  </a:lnTo>
                  <a:cubicBezTo>
                    <a:pt x="160971" y="336490"/>
                    <a:pt x="186855" y="341313"/>
                    <a:pt x="212984" y="341550"/>
                  </a:cubicBezTo>
                  <a:cubicBezTo>
                    <a:pt x="312380" y="341550"/>
                    <a:pt x="397222" y="265563"/>
                    <a:pt x="430455" y="231177"/>
                  </a:cubicBezTo>
                  <a:cubicBezTo>
                    <a:pt x="439340" y="221866"/>
                    <a:pt x="439861" y="207384"/>
                    <a:pt x="431668" y="197459"/>
                  </a:cubicBezTo>
                  <a:cubicBezTo>
                    <a:pt x="406236" y="167669"/>
                    <a:pt x="377115" y="141238"/>
                    <a:pt x="345007" y="118803"/>
                  </a:cubicBezTo>
                  <a:close/>
                  <a:moveTo>
                    <a:pt x="212984" y="296673"/>
                  </a:moveTo>
                  <a:cubicBezTo>
                    <a:pt x="200012" y="296699"/>
                    <a:pt x="187194" y="293862"/>
                    <a:pt x="175445" y="288365"/>
                  </a:cubicBezTo>
                  <a:lnTo>
                    <a:pt x="205767" y="258043"/>
                  </a:lnTo>
                  <a:cubicBezTo>
                    <a:pt x="208118" y="258380"/>
                    <a:pt x="210488" y="258562"/>
                    <a:pt x="212862" y="258589"/>
                  </a:cubicBezTo>
                  <a:cubicBezTo>
                    <a:pt x="241318" y="258555"/>
                    <a:pt x="264377" y="235496"/>
                    <a:pt x="264410" y="207041"/>
                  </a:cubicBezTo>
                  <a:cubicBezTo>
                    <a:pt x="264382" y="204666"/>
                    <a:pt x="264199" y="202296"/>
                    <a:pt x="263865" y="199945"/>
                  </a:cubicBezTo>
                  <a:lnTo>
                    <a:pt x="294187" y="169623"/>
                  </a:lnTo>
                  <a:cubicBezTo>
                    <a:pt x="315020" y="214528"/>
                    <a:pt x="295505" y="267820"/>
                    <a:pt x="250599" y="288653"/>
                  </a:cubicBezTo>
                  <a:cubicBezTo>
                    <a:pt x="238738" y="294155"/>
                    <a:pt x="225817" y="296997"/>
                    <a:pt x="212741" y="296977"/>
                  </a:cubicBezTo>
                  <a:close/>
                  <a:moveTo>
                    <a:pt x="290851" y="287577"/>
                  </a:moveTo>
                  <a:cubicBezTo>
                    <a:pt x="327409" y="252456"/>
                    <a:pt x="335680" y="197097"/>
                    <a:pt x="310985" y="152824"/>
                  </a:cubicBezTo>
                  <a:lnTo>
                    <a:pt x="318869" y="144941"/>
                  </a:lnTo>
                  <a:cubicBezTo>
                    <a:pt x="347939" y="164289"/>
                    <a:pt x="374431" y="187255"/>
                    <a:pt x="397707" y="213287"/>
                  </a:cubicBezTo>
                  <a:cubicBezTo>
                    <a:pt x="375329" y="234998"/>
                    <a:pt x="337002" y="267564"/>
                    <a:pt x="290851" y="287577"/>
                  </a:cubicBezTo>
                  <a:close/>
                </a:path>
              </a:pathLst>
            </a:custGeom>
            <a:grpFill/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281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5000">
        <p:pull/>
      </p:transition>
    </mc:Choice>
    <mc:Fallback>
      <p:transition spd="slow" advClick="0" advTm="55000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65D7D105-482B-41D4-9BFC-F2EE7D0B13B2}"/>
              </a:ext>
            </a:extLst>
          </p:cNvPr>
          <p:cNvSpPr txBox="1">
            <a:spLocks/>
          </p:cNvSpPr>
          <p:nvPr/>
        </p:nvSpPr>
        <p:spPr>
          <a:xfrm>
            <a:off x="2876440" y="5479631"/>
            <a:ext cx="1980000" cy="7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cs typeface="Courier New" panose="02070309020205020404" pitchFamily="49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977294-77CD-4C1A-86EA-383235EF7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173" y="5721659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C3707-5B80-4474-A2E2-57B7F95D2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2857037" y="2790328"/>
            <a:ext cx="4097831" cy="238829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5C5996E-AE6F-49F9-B683-50E10E52ACBE}"/>
              </a:ext>
            </a:extLst>
          </p:cNvPr>
          <p:cNvSpPr txBox="1">
            <a:spLocks/>
          </p:cNvSpPr>
          <p:nvPr/>
        </p:nvSpPr>
        <p:spPr>
          <a:xfrm>
            <a:off x="2994840" y="3040678"/>
            <a:ext cx="1872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Targeted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4DCE1E-859F-4C5A-BE4D-C677ABE67EA7}"/>
              </a:ext>
            </a:extLst>
          </p:cNvPr>
          <p:cNvSpPr txBox="1">
            <a:spLocks/>
          </p:cNvSpPr>
          <p:nvPr/>
        </p:nvSpPr>
        <p:spPr>
          <a:xfrm>
            <a:off x="2992951" y="3313894"/>
            <a:ext cx="1544304" cy="39386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Offering managed solutions for CRE</a:t>
            </a:r>
            <a:endParaRPr lang="en-US" sz="1100" noProof="1">
              <a:solidFill>
                <a:schemeClr val="bg2">
                  <a:lumMod val="25000"/>
                </a:schemeClr>
              </a:solidFill>
              <a:cs typeface="Courier New" panose="02070309020205020404" pitchFamily="49" charset="0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D002C19-6CF4-4D85-A009-1D572D156889}"/>
              </a:ext>
            </a:extLst>
          </p:cNvPr>
          <p:cNvSpPr txBox="1">
            <a:spLocks/>
          </p:cNvSpPr>
          <p:nvPr/>
        </p:nvSpPr>
        <p:spPr>
          <a:xfrm>
            <a:off x="2957928" y="3849842"/>
            <a:ext cx="1872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Tested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13C02F2-3AC7-45FB-B88D-B79A090F0144}"/>
              </a:ext>
            </a:extLst>
          </p:cNvPr>
          <p:cNvSpPr txBox="1">
            <a:spLocks/>
          </p:cNvSpPr>
          <p:nvPr/>
        </p:nvSpPr>
        <p:spPr>
          <a:xfrm>
            <a:off x="2967829" y="4109800"/>
            <a:ext cx="1240034" cy="36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cs typeface="Courier New"/>
              </a:rPr>
              <a:t>Deployed on over 38 million M$ of property </a:t>
            </a:r>
            <a:endParaRPr lang="en-US" sz="1100" noProof="1">
              <a:solidFill>
                <a:schemeClr val="bg2">
                  <a:lumMod val="25000"/>
                </a:schemeClr>
              </a:solidFill>
              <a:cs typeface="Courier New" panose="02070309020205020404" pitchFamily="49" charset="0"/>
            </a:endParaRPr>
          </a:p>
        </p:txBody>
      </p:sp>
      <p:pic>
        <p:nvPicPr>
          <p:cNvPr id="12" name="Picture Placeholder 21" descr="Bullseye">
            <a:extLst>
              <a:ext uri="{FF2B5EF4-FFF2-40B4-BE49-F238E27FC236}">
                <a16:creationId xmlns:a16="http://schemas.microsoft.com/office/drawing/2014/main" id="{52DB5BEC-8C2F-40BC-9EE4-EE46F294EC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622979" y="3015691"/>
            <a:ext cx="388102" cy="38810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13" name="Picture Placeholder 30" descr="Test tubes">
            <a:extLst>
              <a:ext uri="{FF2B5EF4-FFF2-40B4-BE49-F238E27FC236}">
                <a16:creationId xmlns:a16="http://schemas.microsoft.com/office/drawing/2014/main" id="{CC499309-F29B-4566-92F0-74571209D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38360" y="4111588"/>
            <a:ext cx="418130" cy="418130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B682382-1DA5-4EB3-839E-B4F571D95691}"/>
              </a:ext>
            </a:extLst>
          </p:cNvPr>
          <p:cNvSpPr txBox="1">
            <a:spLocks/>
          </p:cNvSpPr>
          <p:nvPr/>
        </p:nvSpPr>
        <p:spPr>
          <a:xfrm>
            <a:off x="2913904" y="5038058"/>
            <a:ext cx="1500681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Infinitely adapting to the digital unfolding digital landscape</a:t>
            </a:r>
          </a:p>
        </p:txBody>
      </p:sp>
      <p:pic>
        <p:nvPicPr>
          <p:cNvPr id="18" name="Picture Placeholder 30" descr="Cloud Computing">
            <a:extLst>
              <a:ext uri="{FF2B5EF4-FFF2-40B4-BE49-F238E27FC236}">
                <a16:creationId xmlns:a16="http://schemas.microsoft.com/office/drawing/2014/main" id="{7FB66AD7-C787-4FE5-B643-6F7500B77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1032" y="4944947"/>
            <a:ext cx="406333" cy="406333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E04EB0A-BA39-4E27-9BC7-7AA031A8FFE5}"/>
              </a:ext>
            </a:extLst>
          </p:cNvPr>
          <p:cNvSpPr txBox="1">
            <a:spLocks/>
          </p:cNvSpPr>
          <p:nvPr/>
        </p:nvSpPr>
        <p:spPr>
          <a:xfrm>
            <a:off x="2912033" y="4802095"/>
            <a:ext cx="1872000" cy="39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Adaptable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7DEB5953-CB37-4533-99E7-9ABAB60230FB}"/>
              </a:ext>
            </a:extLst>
          </p:cNvPr>
          <p:cNvSpPr txBox="1">
            <a:spLocks/>
          </p:cNvSpPr>
          <p:nvPr/>
        </p:nvSpPr>
        <p:spPr>
          <a:xfrm>
            <a:off x="3445421" y="4911930"/>
            <a:ext cx="1872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/>
          </a:p>
        </p:txBody>
      </p:sp>
      <p:pic>
        <p:nvPicPr>
          <p:cNvPr id="21" name="Picture Placeholder 32" descr="Customer review">
            <a:extLst>
              <a:ext uri="{FF2B5EF4-FFF2-40B4-BE49-F238E27FC236}">
                <a16:creationId xmlns:a16="http://schemas.microsoft.com/office/drawing/2014/main" id="{FAC0AF8F-98EF-4F87-8484-3135D2DBB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35470" y="3091633"/>
            <a:ext cx="393867" cy="393867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22" name="Picture Placeholder 32" descr="Aperture">
            <a:extLst>
              <a:ext uri="{FF2B5EF4-FFF2-40B4-BE49-F238E27FC236}">
                <a16:creationId xmlns:a16="http://schemas.microsoft.com/office/drawing/2014/main" id="{CA17E7E2-B8A1-4ACD-BA09-1ED727EE44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198314" y="4917649"/>
            <a:ext cx="417362" cy="41736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23" name="Picture Placeholder 32" descr="Puzzle pieces">
            <a:extLst>
              <a:ext uri="{FF2B5EF4-FFF2-40B4-BE49-F238E27FC236}">
                <a16:creationId xmlns:a16="http://schemas.microsoft.com/office/drawing/2014/main" id="{3496C817-3866-4448-A233-078E63C8A5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170249" y="3995854"/>
            <a:ext cx="475211" cy="475211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08CBBB3-75DD-4DB0-A0B4-293230A23C81}"/>
              </a:ext>
            </a:extLst>
          </p:cNvPr>
          <p:cNvSpPr txBox="1">
            <a:spLocks/>
          </p:cNvSpPr>
          <p:nvPr/>
        </p:nvSpPr>
        <p:spPr>
          <a:xfrm>
            <a:off x="5683961" y="3029158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Customizable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FD0DBDC-7E85-478C-B61C-8EC9F9DF303A}"/>
              </a:ext>
            </a:extLst>
          </p:cNvPr>
          <p:cNvSpPr txBox="1">
            <a:spLocks/>
          </p:cNvSpPr>
          <p:nvPr/>
        </p:nvSpPr>
        <p:spPr>
          <a:xfrm>
            <a:off x="5700053" y="3285612"/>
            <a:ext cx="1701779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Clients can customize through Microsoft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06EFB374-98EE-44C9-BF24-5BD498E4CCAD}"/>
              </a:ext>
            </a:extLst>
          </p:cNvPr>
          <p:cNvSpPr txBox="1">
            <a:spLocks/>
          </p:cNvSpPr>
          <p:nvPr/>
        </p:nvSpPr>
        <p:spPr>
          <a:xfrm>
            <a:off x="5738510" y="3825899"/>
            <a:ext cx="1872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Accessible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4C7F45A-B546-47D7-8143-04AA182BB8DC}"/>
              </a:ext>
            </a:extLst>
          </p:cNvPr>
          <p:cNvSpPr txBox="1">
            <a:spLocks/>
          </p:cNvSpPr>
          <p:nvPr/>
        </p:nvSpPr>
        <p:spPr>
          <a:xfrm>
            <a:off x="5659361" y="4104847"/>
            <a:ext cx="1595431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Your entire organization can use the apps</a:t>
            </a:r>
          </a:p>
        </p:txBody>
      </p:sp>
      <p:pic>
        <p:nvPicPr>
          <p:cNvPr id="33" name="Picture Placeholder 11" descr="Teacher">
            <a:extLst>
              <a:ext uri="{FF2B5EF4-FFF2-40B4-BE49-F238E27FC236}">
                <a16:creationId xmlns:a16="http://schemas.microsoft.com/office/drawing/2014/main" id="{A37D58C3-7B54-4359-8CC0-081E2406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0008" y="1513116"/>
            <a:ext cx="777884" cy="777884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34" name="Picture Placeholder 15" descr="Group">
            <a:extLst>
              <a:ext uri="{FF2B5EF4-FFF2-40B4-BE49-F238E27FC236}">
                <a16:creationId xmlns:a16="http://schemas.microsoft.com/office/drawing/2014/main" id="{DFAC9820-57B8-4235-9136-871ECB7137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017710" y="1552372"/>
            <a:ext cx="700525" cy="700525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35" name="Picture Placeholder 17" descr="Repeat">
            <a:extLst>
              <a:ext uri="{FF2B5EF4-FFF2-40B4-BE49-F238E27FC236}">
                <a16:creationId xmlns:a16="http://schemas.microsoft.com/office/drawing/2014/main" id="{9DB79F80-839B-45D3-A425-E913CEF1C3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762130" y="1630212"/>
            <a:ext cx="673311" cy="664240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67AD624-897C-4A26-A76B-4AB5E74210BF}"/>
              </a:ext>
            </a:extLst>
          </p:cNvPr>
          <p:cNvSpPr txBox="1"/>
          <p:nvPr/>
        </p:nvSpPr>
        <p:spPr>
          <a:xfrm>
            <a:off x="702612" y="439346"/>
            <a:ext cx="95168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ISV (Integrated Software Vendor Service)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D254F45-D975-4751-BBD9-081466D4D105}"/>
              </a:ext>
            </a:extLst>
          </p:cNvPr>
          <p:cNvSpPr txBox="1">
            <a:spLocks/>
          </p:cNvSpPr>
          <p:nvPr/>
        </p:nvSpPr>
        <p:spPr>
          <a:xfrm>
            <a:off x="1613743" y="1479273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Sales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84EF853-036F-4823-B1CA-CDF8DDC83EE9}"/>
              </a:ext>
            </a:extLst>
          </p:cNvPr>
          <p:cNvSpPr txBox="1">
            <a:spLocks/>
          </p:cNvSpPr>
          <p:nvPr/>
        </p:nvSpPr>
        <p:spPr>
          <a:xfrm>
            <a:off x="1621822" y="1749202"/>
            <a:ext cx="1599629" cy="5347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Direct and on the </a:t>
            </a:r>
            <a:r>
              <a:rPr lang="en-US" sz="1200" b="1" dirty="0">
                <a:hlinkClick r:id="rId20"/>
              </a:rPr>
              <a:t>Microsoft </a:t>
            </a:r>
            <a:r>
              <a:rPr lang="en-US" sz="1200" b="1" dirty="0" err="1">
                <a:hlinkClick r:id="rId20"/>
              </a:rPr>
              <a:t>Appsource</a:t>
            </a:r>
            <a:r>
              <a:rPr lang="en-US" sz="1200" b="1" dirty="0">
                <a:hlinkClick r:id="rId20"/>
              </a:rPr>
              <a:t> </a:t>
            </a:r>
            <a:r>
              <a:rPr lang="en-US" sz="1200" b="1" dirty="0"/>
              <a:t> </a:t>
            </a:r>
            <a:r>
              <a:rPr lang="en-US" sz="12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as our shopfront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981A4A09-A449-434C-8DC0-37FF74967EE9}"/>
              </a:ext>
            </a:extLst>
          </p:cNvPr>
          <p:cNvSpPr txBox="1">
            <a:spLocks/>
          </p:cNvSpPr>
          <p:nvPr/>
        </p:nvSpPr>
        <p:spPr>
          <a:xfrm>
            <a:off x="4781774" y="1490370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Support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53F284E3-B5AD-4A6A-A045-9F3A3C16EC96}"/>
              </a:ext>
            </a:extLst>
          </p:cNvPr>
          <p:cNvSpPr txBox="1">
            <a:spLocks/>
          </p:cNvSpPr>
          <p:nvPr/>
        </p:nvSpPr>
        <p:spPr>
          <a:xfrm>
            <a:off x="7509373" y="1504018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Develop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7260D000-21E3-4746-AF61-01F5028BFBDE}"/>
              </a:ext>
            </a:extLst>
          </p:cNvPr>
          <p:cNvSpPr txBox="1">
            <a:spLocks/>
          </p:cNvSpPr>
          <p:nvPr/>
        </p:nvSpPr>
        <p:spPr>
          <a:xfrm>
            <a:off x="4763763" y="1805717"/>
            <a:ext cx="1599629" cy="5347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Ongoing customer support services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612D0D2-C327-4CF2-B9BC-4039CEAB57B2}"/>
              </a:ext>
            </a:extLst>
          </p:cNvPr>
          <p:cNvSpPr txBox="1">
            <a:spLocks/>
          </p:cNvSpPr>
          <p:nvPr/>
        </p:nvSpPr>
        <p:spPr>
          <a:xfrm>
            <a:off x="7499575" y="1751491"/>
            <a:ext cx="1826915" cy="5347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Promote client requested development and customizations0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E8F8338F-AD83-4FEA-BC9E-B8D2458AA823}"/>
              </a:ext>
            </a:extLst>
          </p:cNvPr>
          <p:cNvSpPr txBox="1">
            <a:spLocks/>
          </p:cNvSpPr>
          <p:nvPr/>
        </p:nvSpPr>
        <p:spPr>
          <a:xfrm>
            <a:off x="5711247" y="4712716"/>
            <a:ext cx="1872000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Symbiotic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96F50835-7ADC-4B0C-A44E-BE2E7F696F2B}"/>
              </a:ext>
            </a:extLst>
          </p:cNvPr>
          <p:cNvSpPr txBox="1">
            <a:spLocks/>
          </p:cNvSpPr>
          <p:nvPr/>
        </p:nvSpPr>
        <p:spPr>
          <a:xfrm>
            <a:off x="5713582" y="4975715"/>
            <a:ext cx="1595431" cy="360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noProof="1">
                <a:solidFill>
                  <a:schemeClr val="bg2">
                    <a:lumMod val="25000"/>
                  </a:schemeClr>
                </a:solidFill>
                <a:cs typeface="Courier New" panose="02070309020205020404" pitchFamily="49" charset="0"/>
              </a:rPr>
              <a:t>Responsive to client’s needs as they emerge0</a:t>
            </a:r>
          </a:p>
        </p:txBody>
      </p:sp>
    </p:spTree>
    <p:extLst>
      <p:ext uri="{BB962C8B-B14F-4D97-AF65-F5344CB8AC3E}">
        <p14:creationId xmlns:p14="http://schemas.microsoft.com/office/powerpoint/2010/main" val="339822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0">
        <p:pull/>
      </p:transition>
    </mc:Choice>
    <mc:Fallback>
      <p:transition spd="slow" advClick="0" advTm="50000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75F40-9B9A-4D68-836C-8CDFDD8645CF}"/>
              </a:ext>
            </a:extLst>
          </p:cNvPr>
          <p:cNvSpPr txBox="1">
            <a:spLocks/>
          </p:cNvSpPr>
          <p:nvPr/>
        </p:nvSpPr>
        <p:spPr>
          <a:xfrm>
            <a:off x="0" y="-71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ADAMM &amp; Co. Suite of Apps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BC9BFF-104A-4F85-B2E5-8E1049B98309}"/>
              </a:ext>
            </a:extLst>
          </p:cNvPr>
          <p:cNvSpPr txBox="1"/>
          <p:nvPr/>
        </p:nvSpPr>
        <p:spPr>
          <a:xfrm>
            <a:off x="1568761" y="5180297"/>
            <a:ext cx="8259097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ADAMM &amp; Co. is an evolving family of applications who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share the same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Dataverse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creating a complete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 </a:t>
            </a:r>
            <a:r>
              <a:rPr lang="es-E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Democracy</a:t>
            </a:r>
            <a:endParaRPr lang="en-A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9C40B3-F309-48D7-8364-985160C53589}"/>
              </a:ext>
            </a:extLst>
          </p:cNvPr>
          <p:cNvGrpSpPr/>
          <p:nvPr/>
        </p:nvGrpSpPr>
        <p:grpSpPr>
          <a:xfrm>
            <a:off x="3561460" y="1087373"/>
            <a:ext cx="3967555" cy="3826894"/>
            <a:chOff x="1447674" y="2162448"/>
            <a:chExt cx="3519219" cy="3645353"/>
          </a:xfrm>
        </p:grpSpPr>
        <p:pic>
          <p:nvPicPr>
            <p:cNvPr id="39" name="Picture 3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AE4EEA-A152-4C76-B71C-F441B5EA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7453" y="2844036"/>
              <a:ext cx="1934852" cy="2050946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295BC22C-938C-448C-B3BA-5F0FE444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1554" y="4742677"/>
              <a:ext cx="774573" cy="819694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41A8803-B41D-46B2-8B80-16A70D81D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6944" y="4017261"/>
              <a:ext cx="774574" cy="823218"/>
            </a:xfrm>
            <a:prstGeom prst="rect">
              <a:avLst/>
            </a:prstGeom>
          </p:spPr>
        </p:pic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8699045-3B43-4D94-B14D-992BFFD2A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1013" y="2162448"/>
              <a:ext cx="786554" cy="833893"/>
            </a:xfrm>
            <a:prstGeom prst="rect">
              <a:avLst/>
            </a:prstGeom>
          </p:spPr>
        </p:pic>
        <p:pic>
          <p:nvPicPr>
            <p:cNvPr id="43" name="Picture 4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528983F-C950-43A5-A6CC-8C713E53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6717" y="4260207"/>
              <a:ext cx="755225" cy="801755"/>
            </a:xfrm>
            <a:prstGeom prst="rect">
              <a:avLst/>
            </a:prstGeom>
          </p:spPr>
        </p:pic>
        <p:pic>
          <p:nvPicPr>
            <p:cNvPr id="44" name="Picture 4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184FFED-46C4-4BBC-B0F4-E554CD9E8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15788" y="2247447"/>
              <a:ext cx="755225" cy="799838"/>
            </a:xfrm>
            <a:prstGeom prst="rect">
              <a:avLst/>
            </a:prstGeom>
          </p:spPr>
        </p:pic>
        <p:pic>
          <p:nvPicPr>
            <p:cNvPr id="45" name="Picture 4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61ED8A29-0B6D-4F04-B532-05DADBB25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7674" y="3492179"/>
              <a:ext cx="755225" cy="800904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6F8398E5-623F-4B46-828E-BC1BEAE5C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65446" y="5006572"/>
              <a:ext cx="755225" cy="801229"/>
            </a:xfrm>
            <a:prstGeom prst="rect">
              <a:avLst/>
            </a:prstGeom>
          </p:spPr>
        </p:pic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6408AC22-0B1B-46D6-A78F-445CE162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3056" y="2710163"/>
              <a:ext cx="756881" cy="801755"/>
            </a:xfrm>
            <a:prstGeom prst="rect">
              <a:avLst/>
            </a:prstGeom>
          </p:spPr>
        </p:pic>
        <p:pic>
          <p:nvPicPr>
            <p:cNvPr id="48" name="Picture 47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4F82CA7F-06BE-48DB-B72A-57FA489EC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73244" y="4867426"/>
              <a:ext cx="755226" cy="803727"/>
            </a:xfrm>
            <a:prstGeom prst="rect">
              <a:avLst/>
            </a:prstGeom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FD074755-6A86-45E2-BA8D-EAA43F7AA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85538" y="2475943"/>
              <a:ext cx="774574" cy="819946"/>
            </a:xfrm>
            <a:prstGeom prst="rect">
              <a:avLst/>
            </a:prstGeom>
          </p:spPr>
        </p:pic>
        <p:pic>
          <p:nvPicPr>
            <p:cNvPr id="50" name="Picture 4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BBFAD8E-7894-455E-A878-E6EFFF69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11668" y="3218319"/>
              <a:ext cx="755225" cy="799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73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ll/>
      </p:transition>
    </mc:Choice>
    <mc:Fallback>
      <p:transition spd="slow" advClick="0" advTm="15000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5678F5CF-63CD-4D74-931A-BEC5D1EEA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26124"/>
            <a:ext cx="3624266" cy="1765668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9AA5199-7F40-4686-A113-690A23050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3624266" cy="203985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970640-CC94-4BF7-91F5-27B135E9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42" y="603430"/>
            <a:ext cx="1707917" cy="176566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588E86A-F474-436F-92B0-8802D2CCE5BB}"/>
              </a:ext>
            </a:extLst>
          </p:cNvPr>
          <p:cNvSpPr txBox="1">
            <a:spLocks/>
          </p:cNvSpPr>
          <p:nvPr/>
        </p:nvSpPr>
        <p:spPr>
          <a:xfrm>
            <a:off x="2542902" y="2539745"/>
            <a:ext cx="2310707" cy="7989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+mn-lt"/>
                <a:cs typeface="Arial" panose="020B0604020202020204" pitchFamily="34" charset="0"/>
              </a:rPr>
              <a:t>ADAMM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C82772A-7652-4F1E-A625-9B95E87814A4}"/>
              </a:ext>
            </a:extLst>
          </p:cNvPr>
          <p:cNvSpPr txBox="1">
            <a:spLocks/>
          </p:cNvSpPr>
          <p:nvPr/>
        </p:nvSpPr>
        <p:spPr>
          <a:xfrm>
            <a:off x="1915070" y="3961547"/>
            <a:ext cx="3258430" cy="25773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1600" dirty="0">
                <a:latin typeface="+mn-lt"/>
                <a:cs typeface="Arial" panose="020B0604020202020204" pitchFamily="34" charset="0"/>
              </a:rPr>
              <a:t>ADAMM is your App to optimise asset performance, track leases and contracts, develop strategic improvement plans based on performance, and benchmark and log and share portfolio-wide asset history of real performance. </a:t>
            </a:r>
            <a:br>
              <a:rPr lang="en-GB" sz="1600" dirty="0">
                <a:latin typeface="+mn-lt"/>
                <a:cs typeface="Arial" panose="020B0604020202020204" pitchFamily="34" charset="0"/>
              </a:rPr>
            </a:br>
            <a:endParaRPr lang="en-A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DE6D70-050F-44C9-8C40-535AE8F4AD0E}"/>
              </a:ext>
            </a:extLst>
          </p:cNvPr>
          <p:cNvSpPr txBox="1"/>
          <p:nvPr/>
        </p:nvSpPr>
        <p:spPr>
          <a:xfrm>
            <a:off x="1850586" y="3117866"/>
            <a:ext cx="3387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ADAMM is the grandfather of the CRE </a:t>
            </a:r>
            <a:r>
              <a:rPr lang="es-ES" sz="2000" dirty="0" err="1">
                <a:cs typeface="Arial" panose="020B0604020202020204" pitchFamily="34" charset="0"/>
              </a:rPr>
              <a:t>Dataverse</a:t>
            </a:r>
            <a:r>
              <a:rPr lang="es-ES" sz="2000" dirty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Democracy</a:t>
            </a:r>
          </a:p>
          <a:p>
            <a:pPr algn="ctr"/>
            <a:endParaRPr lang="en-GB" sz="24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1B88CE-B2C9-4148-B96E-4ED01EE818C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3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:pull/>
      </p:transition>
    </mc:Choice>
    <mc:Fallback>
      <p:transition spd="slow" advClick="0" advTm="3000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5E0001-B5A1-44C4-967F-0E97EC210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125" y="1667172"/>
            <a:ext cx="2160588" cy="5038725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SERGII 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(Social, Environmental, Resilience, Governance Indices Improver)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kern="1200" dirty="0">
                <a:ln>
                  <a:noFill/>
                </a:ln>
                <a:effectLst/>
              </a:rPr>
              <a:t>SERGII maintains data on how your business is tracking in terms of sustainability and takes care of all data relating to the social, environmental, resilience and governance (ESG) aspects.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kern="1400" dirty="0">
                <a:ln>
                  <a:noFill/>
                </a:ln>
                <a:effectLst/>
              </a:rPr>
              <a:t> </a:t>
            </a:r>
          </a:p>
          <a:p>
            <a:pPr algn="ctr"/>
            <a:endParaRPr lang="en-AU" sz="1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BEB02-F809-4993-813B-A6533F46C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5401" y="1669284"/>
            <a:ext cx="2160588" cy="5038725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REMII 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(Real-time Enterprise Metering with Integrated Intelligence)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kern="1400" dirty="0">
                <a:ln>
                  <a:noFill/>
                </a:ln>
                <a:effectLst/>
              </a:rPr>
              <a:t>REMII enables real-time analysis of energy use per building across the entire property portfolio to develop and implement strategies to achieve energy and water targets.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1600" kern="1400" dirty="0">
              <a:ln>
                <a:noFill/>
              </a:ln>
              <a:effectLst/>
            </a:endParaRPr>
          </a:p>
          <a:p>
            <a:pPr algn="ctr"/>
            <a:endParaRPr lang="en-AU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F11861-7F87-4D55-A87D-E95803C65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5351" y="1610434"/>
            <a:ext cx="2160588" cy="5038725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CHRISS 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(Compliance Hazards, Risk, Inclusivity &amp; Security </a:t>
            </a:r>
            <a:r>
              <a:rPr lang="en-GB" sz="1200" b="1" kern="1200" dirty="0" err="1">
                <a:ln>
                  <a:noFill/>
                </a:ln>
                <a:effectLst/>
              </a:rPr>
              <a:t>Systemizer</a:t>
            </a:r>
            <a:r>
              <a:rPr lang="en-GB" sz="1200" b="1" kern="1200" dirty="0">
                <a:ln>
                  <a:noFill/>
                </a:ln>
                <a:effectLst/>
              </a:rPr>
              <a:t>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kern="1200" dirty="0">
                <a:ln>
                  <a:noFill/>
                </a:ln>
                <a:effectLst/>
              </a:rPr>
              <a:t>CHRISS offers a proactive approach to risk management and risk mitigation. Creates an exchange with building occupants, prioritizing inclusivity, ensuring wide representation on OH&amp;S matters.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kern="1400" dirty="0">
              <a:ln>
                <a:noFill/>
              </a:ln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B8FB73-7D9E-46A5-8FDB-B380B7103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7179" y="1637729"/>
            <a:ext cx="2160588" cy="4718621"/>
          </a:xfrm>
          <a:solidFill>
            <a:schemeClr val="bg1"/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BARRIEE 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(Building Annotation Real-time R0ecording and Interoperability Exchange Examiner)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kern="1400" dirty="0">
                <a:ln>
                  <a:noFill/>
                </a:ln>
                <a:effectLst/>
              </a:rPr>
              <a:t>BARRIEE monitors BMCS against fault detection platforms to ensure a building is running optimally. Easy to understand dashboards give mapping and data transparency. 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sz="1600" kern="1400" dirty="0">
              <a:ln>
                <a:noFill/>
              </a:ln>
              <a:effectLst/>
            </a:endParaRPr>
          </a:p>
          <a:p>
            <a:pPr algn="ctr"/>
            <a:endParaRPr lang="en-AU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75F40-9B9A-4D68-836C-8CDFDD8645CF}"/>
              </a:ext>
            </a:extLst>
          </p:cNvPr>
          <p:cNvSpPr txBox="1">
            <a:spLocks/>
          </p:cNvSpPr>
          <p:nvPr/>
        </p:nvSpPr>
        <p:spPr>
          <a:xfrm>
            <a:off x="0" y="-5409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ADAMM &amp; Co. Suite of Apps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EAE09B-4631-4A3A-9F48-811C4818DB1F}"/>
              </a:ext>
            </a:extLst>
          </p:cNvPr>
          <p:cNvSpPr txBox="1"/>
          <p:nvPr/>
        </p:nvSpPr>
        <p:spPr>
          <a:xfrm>
            <a:off x="2985534" y="5764505"/>
            <a:ext cx="554164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AU" sz="1400" b="1" dirty="0"/>
              <a:t>Several other Apps are available, or can be custom developed on request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D895A1-B27D-40C1-AD75-06BE5E60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38" y="1044388"/>
            <a:ext cx="1037223" cy="10943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BBD9D3-ECA8-40A5-9742-3A795323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96" y="1083377"/>
            <a:ext cx="1060207" cy="1120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0F50D3-95DA-46F5-A2AD-2865E8B92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943" y="1093495"/>
            <a:ext cx="1009895" cy="1072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5171C3-11FF-48F6-959F-5B6D48B42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709" y="1145013"/>
            <a:ext cx="1009895" cy="10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3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5000">
        <p:pull/>
      </p:transition>
    </mc:Choice>
    <mc:Fallback>
      <p:transition spd="slow" advClick="0" advTm="75000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5E0001-B5A1-44C4-967F-0E97EC210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101" y="1645397"/>
            <a:ext cx="2014681" cy="40775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MATT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kern="1200" dirty="0">
                <a:ln>
                  <a:noFill/>
                </a:ln>
                <a:effectLst/>
              </a:rPr>
              <a:t>(Maintenance of Assets      Task Tracker)</a:t>
            </a:r>
            <a:endParaRPr lang="en-GB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200" kern="1200" dirty="0">
              <a:ln>
                <a:noFill/>
              </a:ln>
              <a:effectLst/>
            </a:endParaRP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200" dirty="0">
                <a:ln>
                  <a:noFill/>
                </a:ln>
                <a:effectLst/>
                <a:cs typeface="Calibri"/>
              </a:rPr>
              <a:t>MATT is the ultimate integration tool for planning</a:t>
            </a:r>
            <a:r>
              <a:rPr lang="en-US" sz="1200" dirty="0">
                <a:cs typeface="Calibri"/>
              </a:rPr>
              <a:t>, </a:t>
            </a:r>
            <a:r>
              <a:rPr lang="en-US" sz="1200" kern="1200" dirty="0">
                <a:ln>
                  <a:noFill/>
                </a:ln>
                <a:effectLst/>
                <a:cs typeface="Calibri"/>
              </a:rPr>
              <a:t>preventative maintenance and collecting all asset maintenance data. Create a seamless, accessible and secure maintenance environment to stay in front of maintenance requirements</a:t>
            </a:r>
            <a:endParaRPr lang="en-AU" sz="1600" dirty="0"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BEB02-F809-4993-813B-A6533F46C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5878" y="1757109"/>
            <a:ext cx="2005432" cy="37584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PAMM</a:t>
            </a:r>
          </a:p>
          <a:p>
            <a:pPr marL="0" indent="0" algn="ctr" fontAlgn="base">
              <a:buNone/>
            </a:pPr>
            <a:r>
              <a:rPr lang="en-AU" sz="1200" b="1" i="0" dirty="0">
                <a:effectLst/>
              </a:rPr>
              <a:t>(Project Administration Matrix Manager)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400" dirty="0">
                <a:ln>
                  <a:noFill/>
                </a:ln>
                <a:effectLst/>
                <a:cs typeface="Calibri"/>
              </a:rPr>
              <a:t>PAMM is a repository for all projects undertaken across the property portfolio. Creates an easy to view snapshot of all the diverse, cross department projects and can inform </a:t>
            </a:r>
            <a:r>
              <a:rPr lang="en-US" sz="1200" kern="1400" dirty="0">
                <a:cs typeface="Calibri"/>
              </a:rPr>
              <a:t>operational</a:t>
            </a:r>
            <a:r>
              <a:rPr lang="en-US" sz="1200" kern="1400" dirty="0">
                <a:ln>
                  <a:noFill/>
                </a:ln>
                <a:effectLst/>
                <a:cs typeface="Calibri"/>
              </a:rPr>
              <a:t> and </a:t>
            </a:r>
            <a:r>
              <a:rPr lang="en-US" sz="1200" kern="1400" dirty="0">
                <a:cs typeface="Calibri"/>
              </a:rPr>
              <a:t>capital</a:t>
            </a:r>
            <a:r>
              <a:rPr lang="en-US" sz="1200" kern="1400" dirty="0">
                <a:ln>
                  <a:noFill/>
                </a:ln>
                <a:effectLst/>
                <a:cs typeface="Calibri"/>
              </a:rPr>
              <a:t> expenditure.00</a:t>
            </a:r>
            <a:endParaRPr lang="en-AU" sz="1600" dirty="0"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F11861-7F87-4D55-A87D-E95803C65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0516" y="1655454"/>
            <a:ext cx="2134617" cy="5038725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ISLAA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</a:t>
            </a:r>
            <a:r>
              <a:rPr lang="en-US" sz="1200" b="1" kern="1200" dirty="0">
                <a:ln>
                  <a:noFill/>
                </a:ln>
                <a:effectLst/>
              </a:rPr>
              <a:t>Investment Strategy Liability Auditing Analyzer</a:t>
            </a:r>
            <a:r>
              <a:rPr lang="en-GB" sz="1200" b="1" kern="1200" dirty="0">
                <a:ln>
                  <a:noFill/>
                </a:ln>
                <a:effectLst/>
              </a:rPr>
              <a:t>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200" dirty="0">
                <a:ln>
                  <a:noFill/>
                </a:ln>
                <a:effectLst/>
              </a:rPr>
              <a:t>ISLAA provides an overview of any given building to make Commercial Real Estate investment modelling logical, simple and time-efficient. ISLAA is your property investment solution to the complexities of real estate valuation.</a:t>
            </a:r>
            <a:endParaRPr lang="en-GB" sz="1600" kern="1400" dirty="0">
              <a:ln>
                <a:noFill/>
              </a:ln>
              <a:effectLst/>
            </a:endParaRPr>
          </a:p>
          <a:p>
            <a:pPr algn="ctr"/>
            <a:endParaRPr lang="en-AU" sz="16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75F40-9B9A-4D68-836C-8CDFDD8645CF}"/>
              </a:ext>
            </a:extLst>
          </p:cNvPr>
          <p:cNvSpPr txBox="1">
            <a:spLocks/>
          </p:cNvSpPr>
          <p:nvPr/>
        </p:nvSpPr>
        <p:spPr>
          <a:xfrm>
            <a:off x="0" y="-71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ADAMM &amp; Co. Suite of Apps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AB9D64-3C12-44B0-AFD0-EF7C8CDE4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716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ACB2D75D-901A-480B-9958-76A15045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4" y="1154723"/>
            <a:ext cx="986289" cy="10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A05A094D-2373-4637-838E-EFE838BA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4520" y="1154723"/>
            <a:ext cx="986268" cy="10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77A16C0-8610-4EE3-8CED-5543B4C0B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6756" y="1137776"/>
            <a:ext cx="987854" cy="104772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B8FB73-7D9E-46A5-8FDB-B380B7103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312" y="1682751"/>
            <a:ext cx="2310291" cy="5075962"/>
          </a:xfr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CAMM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(Commissioning Activity         Matrix Manager)</a:t>
            </a: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400" dirty="0">
              <a:ln>
                <a:noFill/>
              </a:ln>
              <a:effectLst/>
            </a:endParaRP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400" dirty="0">
                <a:ln>
                  <a:noFill/>
                </a:ln>
                <a:effectLst/>
                <a:cs typeface="Calibri"/>
              </a:rPr>
              <a:t>CAMM stores the commissioning documentation and scheduling. Assessable to contractors and the Independent Commissioning Agent</a:t>
            </a:r>
            <a:r>
              <a:rPr lang="en-US" sz="1200" kern="1400" dirty="0">
                <a:cs typeface="Calibri"/>
              </a:rPr>
              <a:t>. </a:t>
            </a:r>
            <a:r>
              <a:rPr lang="en-US" sz="1200" kern="1400" dirty="0">
                <a:ln>
                  <a:noFill/>
                </a:ln>
                <a:effectLst/>
                <a:cs typeface="Calibri"/>
              </a:rPr>
              <a:t>CAMM ensures that the client’s intent for a project is maintained to delivery.</a:t>
            </a:r>
            <a:r>
              <a:rPr lang="en-US" sz="1200" kern="1400" dirty="0">
                <a:cs typeface="Calibri"/>
              </a:rPr>
              <a:t> </a:t>
            </a:r>
            <a:endParaRPr lang="en-GB" sz="1600" kern="1400" dirty="0">
              <a:ln>
                <a:noFill/>
              </a:ln>
              <a:effectLst/>
            </a:endParaRPr>
          </a:p>
          <a:p>
            <a:pPr algn="ctr"/>
            <a:endParaRPr lang="en-AU" sz="160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D670FCA8-6FD6-4417-B196-31C3036A6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097" y="1164359"/>
            <a:ext cx="987260" cy="105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90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75000">
        <p:pull/>
      </p:transition>
    </mc:Choice>
    <mc:Fallback>
      <p:transition spd="slow" advClick="0" advTm="75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C38F-E020-4744-A490-5499EE321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5E0001-B5A1-44C4-967F-0E97EC210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908" y="1792857"/>
            <a:ext cx="2138196" cy="4077564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4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OBIEE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b="1" kern="1200" dirty="0">
                <a:ln>
                  <a:noFill/>
                </a:ln>
                <a:effectLst/>
              </a:rPr>
              <a:t>(Office Building Improvement Enterprise Evaluator)</a:t>
            </a:r>
            <a:endParaRPr lang="en-GB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200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200" dirty="0">
                <a:ln>
                  <a:noFill/>
                </a:ln>
                <a:effectLst/>
              </a:rPr>
              <a:t>OBIEE creates a comprehensive property investment database allowing analytics of potential investments, collating data across industry to determine the quality of the office space.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200" kern="1200" dirty="0">
              <a:ln>
                <a:noFill/>
              </a:ln>
              <a:effectLst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BBEB02-F809-4993-813B-A6533F46C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3731" y="1862817"/>
            <a:ext cx="2542119" cy="4364794"/>
          </a:xfrm>
        </p:spPr>
        <p:txBody>
          <a:bodyPr>
            <a:normAutofit/>
          </a:bodyPr>
          <a:lstStyle/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b="1" kern="12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b="1" dirty="0"/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200" b="1" kern="1200" dirty="0">
                <a:ln>
                  <a:noFill/>
                </a:ln>
                <a:effectLst/>
              </a:rPr>
              <a:t>VERAA</a:t>
            </a:r>
          </a:p>
          <a:p>
            <a:pPr marL="0" indent="0" algn="ctr" fontAlgn="base">
              <a:buNone/>
            </a:pPr>
            <a:r>
              <a:rPr lang="en-AU" sz="1200" b="1" i="0" dirty="0">
                <a:effectLst/>
              </a:rPr>
              <a:t>(</a:t>
            </a:r>
            <a:r>
              <a:rPr lang="en-US" sz="1200" b="1" i="0" dirty="0">
                <a:effectLst/>
              </a:rPr>
              <a:t>Vertical Transport Entrapment and Risk Analysis Assessor</a:t>
            </a:r>
            <a:r>
              <a:rPr lang="en-AU" sz="1200" b="1" i="0" dirty="0">
                <a:effectLst/>
              </a:rPr>
              <a:t>)</a:t>
            </a: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GB" sz="1200" kern="1400" dirty="0">
              <a:ln>
                <a:noFill/>
              </a:ln>
              <a:effectLst/>
            </a:endParaRPr>
          </a:p>
          <a:p>
            <a:pPr marL="101600" marR="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200" kern="1400" dirty="0">
                <a:ln>
                  <a:noFill/>
                </a:ln>
                <a:effectLst/>
              </a:rPr>
              <a:t>VERAA creates a single source of truth for all vertical transport systems in the portfolio. Incident reporting and lift KPIs can be uploaded to maintain a live analysis of all VT performance. </a:t>
            </a:r>
            <a:r>
              <a:rPr lang="en-US" sz="1200" kern="1400" dirty="0"/>
              <a:t>Connecting to the VT industry leader's data sources is a VERAA’s specialty</a:t>
            </a:r>
            <a:endParaRPr lang="en-US" sz="1200" kern="1400" dirty="0">
              <a:ln>
                <a:noFill/>
              </a:ln>
              <a:effectLst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2775F40-9B9A-4D68-836C-8CDFDD8645CF}"/>
              </a:ext>
            </a:extLst>
          </p:cNvPr>
          <p:cNvSpPr txBox="1">
            <a:spLocks/>
          </p:cNvSpPr>
          <p:nvPr/>
        </p:nvSpPr>
        <p:spPr>
          <a:xfrm>
            <a:off x="0" y="-71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ADAMM &amp; Co. Suite of Apps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AB9D64-3C12-44B0-AFD0-EF7C8CDE4C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515710" y="34186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27667968-7FB2-45A8-83E1-B86F3730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1362" y="1201248"/>
            <a:ext cx="986268" cy="104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98FF2-741D-4BB3-A8EE-DAE65A13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80916" y="1215592"/>
            <a:ext cx="987262" cy="104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CE2BBAD-97C0-4DC9-9862-E4C11FD9F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2742" y="1215592"/>
            <a:ext cx="986269" cy="1046043"/>
          </a:xfrm>
          <a:prstGeom prst="rect">
            <a:avLst/>
          </a:prstGeom>
        </p:spPr>
      </p:pic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72CE9DE-5B3A-4CE0-A2BF-B03CA5931088}"/>
              </a:ext>
            </a:extLst>
          </p:cNvPr>
          <p:cNvSpPr txBox="1">
            <a:spLocks/>
          </p:cNvSpPr>
          <p:nvPr/>
        </p:nvSpPr>
        <p:spPr>
          <a:xfrm>
            <a:off x="2871655" y="1765909"/>
            <a:ext cx="2359700" cy="427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endParaRPr lang="en-GB" sz="1200" b="1" dirty="0"/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b="1" dirty="0"/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r>
              <a:rPr lang="en-GB" sz="1200" b="1" dirty="0">
                <a:solidFill>
                  <a:schemeClr val="tx1"/>
                </a:solidFill>
              </a:rPr>
              <a:t>SITAA</a:t>
            </a:r>
          </a:p>
          <a:p>
            <a:pPr marL="0" indent="0" algn="ctr" fontAlgn="base">
              <a:buFont typeface="Wingdings 3" charset="2"/>
              <a:buNone/>
            </a:pPr>
            <a:r>
              <a:rPr lang="en-AU" sz="1200" b="1" dirty="0">
                <a:solidFill>
                  <a:schemeClr val="tx1"/>
                </a:solidFill>
              </a:rPr>
              <a:t>(</a:t>
            </a:r>
            <a:r>
              <a:rPr lang="en-US" sz="1200" b="1" dirty="0">
                <a:solidFill>
                  <a:schemeClr val="tx1"/>
                </a:solidFill>
              </a:rPr>
              <a:t>Security and Information Technology Auditing and Assessment</a:t>
            </a:r>
            <a:r>
              <a:rPr lang="en-AU" sz="1200" b="1" dirty="0">
                <a:solidFill>
                  <a:schemeClr val="tx1"/>
                </a:solidFill>
              </a:rPr>
              <a:t>)</a:t>
            </a: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endParaRPr lang="en-GB" sz="1200" kern="1400" dirty="0">
              <a:solidFill>
                <a:schemeClr val="tx1"/>
              </a:solidFill>
            </a:endParaRP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r>
              <a:rPr lang="en-US" sz="1200" kern="1400" dirty="0">
                <a:solidFill>
                  <a:schemeClr val="tx1"/>
                </a:solidFill>
              </a:rPr>
              <a:t>SITAA likes to sniff the  properties network creating a digital map of all network infrastructure. She store audit logs in detail and summarizes up for high-level view. Purpose is to provide summary of network topology per building and flag any high-risk issues. 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DF30B2F7-1443-4957-85AD-A90BFD9C14F9}"/>
              </a:ext>
            </a:extLst>
          </p:cNvPr>
          <p:cNvSpPr txBox="1">
            <a:spLocks/>
          </p:cNvSpPr>
          <p:nvPr/>
        </p:nvSpPr>
        <p:spPr>
          <a:xfrm>
            <a:off x="8035851" y="1840316"/>
            <a:ext cx="2391039" cy="48802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endParaRPr lang="en-GB" sz="1200" b="1" dirty="0"/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</a:pPr>
            <a:endParaRPr lang="en-GB" sz="1200" b="1" dirty="0"/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r>
              <a:rPr lang="en-GB" sz="1200" b="1" dirty="0">
                <a:solidFill>
                  <a:schemeClr val="tx1"/>
                </a:solidFill>
              </a:rPr>
              <a:t>SIAA</a:t>
            </a:r>
          </a:p>
          <a:p>
            <a:pPr marL="0" indent="0" algn="ctr" fontAlgn="base">
              <a:buFont typeface="Wingdings 3" charset="2"/>
              <a:buNone/>
            </a:pPr>
            <a:r>
              <a:rPr lang="en-AU" sz="1200" b="1" dirty="0">
                <a:solidFill>
                  <a:schemeClr val="tx1"/>
                </a:solidFill>
              </a:rPr>
              <a:t>(</a:t>
            </a:r>
            <a:r>
              <a:rPr lang="en-US" sz="1200" b="1" dirty="0">
                <a:solidFill>
                  <a:schemeClr val="tx1"/>
                </a:solidFill>
              </a:rPr>
              <a:t>Servicing and Invoicing </a:t>
            </a:r>
            <a:r>
              <a:rPr lang="en-US" sz="1200" b="1" i="0" dirty="0">
                <a:solidFill>
                  <a:schemeClr val="tx1"/>
                </a:solidFill>
                <a:effectLst/>
              </a:rPr>
              <a:t>Automated Assistant</a:t>
            </a:r>
            <a:r>
              <a:rPr lang="en-AU" sz="1200" b="1" dirty="0">
                <a:solidFill>
                  <a:schemeClr val="tx1"/>
                </a:solidFill>
              </a:rPr>
              <a:t>)</a:t>
            </a: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endParaRPr lang="en-GB" sz="1200" kern="1400" dirty="0">
              <a:solidFill>
                <a:schemeClr val="tx1"/>
              </a:solidFill>
            </a:endParaRPr>
          </a:p>
          <a:p>
            <a:pPr marL="101600" indent="0" algn="ctr">
              <a:lnSpc>
                <a:spcPct val="119000"/>
              </a:lnSpc>
              <a:spcBef>
                <a:spcPts val="300"/>
              </a:spcBef>
              <a:spcAft>
                <a:spcPts val="300"/>
              </a:spcAft>
              <a:buFont typeface="Wingdings 3" charset="2"/>
              <a:buNone/>
            </a:pPr>
            <a:r>
              <a:rPr lang="en-US" sz="1200" kern="1400" dirty="0">
                <a:solidFill>
                  <a:schemeClr val="tx1"/>
                </a:solidFill>
              </a:rPr>
              <a:t>SIAA is the grandmother of the suite she provides a real time app costing and support services for all of the ADAMM &amp; Co. suite. optimizing embedded ticketing and support is what SIAA lives for </a:t>
            </a:r>
          </a:p>
        </p:txBody>
      </p:sp>
      <p:pic>
        <p:nvPicPr>
          <p:cNvPr id="24" name="Graphic 4">
            <a:extLst>
              <a:ext uri="{FF2B5EF4-FFF2-40B4-BE49-F238E27FC236}">
                <a16:creationId xmlns:a16="http://schemas.microsoft.com/office/drawing/2014/main" id="{2349140C-180B-4212-B97A-20CDEAC28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64734" y="1229936"/>
            <a:ext cx="986269" cy="104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8000">
        <p:pull/>
      </p:transition>
    </mc:Choice>
    <mc:Fallback>
      <p:transition spd="slow" advClick="0" advTm="108000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9B66177-D401-4472-A2DB-433B202701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28" t="8941" r="9916" b="-3051"/>
          <a:stretch/>
        </p:blipFill>
        <p:spPr>
          <a:xfrm>
            <a:off x="-99570" y="1874103"/>
            <a:ext cx="4672155" cy="27234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EF13-6714-4D25-9365-6F3B5EA8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90E5C-4CCE-49A8-A134-376EA82AB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1798" y="1816100"/>
            <a:ext cx="2435647" cy="1212850"/>
          </a:xfrm>
        </p:spPr>
        <p:txBody>
          <a:bodyPr>
            <a:normAutofit/>
          </a:bodyPr>
          <a:lstStyle/>
          <a:p>
            <a:r>
              <a:rPr lang="en-US" sz="2400">
                <a:latin typeface="+mn-lt"/>
                <a:cs typeface="Arial" panose="020B0604020202020204" pitchFamily="34" charset="0"/>
              </a:rPr>
              <a:t>Deep Teams Integration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56FB1C5-6617-4862-86DC-10E1EDC5DEE0}"/>
              </a:ext>
            </a:extLst>
          </p:cNvPr>
          <p:cNvSpPr txBox="1">
            <a:spLocks/>
          </p:cNvSpPr>
          <p:nvPr/>
        </p:nvSpPr>
        <p:spPr>
          <a:xfrm>
            <a:off x="-1" y="-1726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Benefits</a:t>
            </a:r>
          </a:p>
        </p:txBody>
      </p:sp>
      <p:pic>
        <p:nvPicPr>
          <p:cNvPr id="1026" name="Picture 2" descr="Microsoft Teams - Wikipedia">
            <a:extLst>
              <a:ext uri="{FF2B5EF4-FFF2-40B4-BE49-F238E27FC236}">
                <a16:creationId xmlns:a16="http://schemas.microsoft.com/office/drawing/2014/main" id="{4C30B1DE-2A3B-41D1-B28D-27F075B2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90" y="3270974"/>
            <a:ext cx="839023" cy="7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35F2B-FFF7-4D13-B4AD-98E1935BEAC7}"/>
              </a:ext>
            </a:extLst>
          </p:cNvPr>
          <p:cNvSpPr txBox="1"/>
          <p:nvPr/>
        </p:nvSpPr>
        <p:spPr>
          <a:xfrm>
            <a:off x="6187775" y="3429000"/>
            <a:ext cx="1125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>
                <a:solidFill>
                  <a:srgbClr val="7B83EB"/>
                </a:solidFill>
                <a:cs typeface="Arial" panose="020B0604020202020204" pitchFamily="34" charset="0"/>
              </a:rPr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290870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:pull/>
      </p:transition>
    </mc:Choice>
    <mc:Fallback>
      <p:transition spd="slow" advClick="0" advTm="30000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8B62E1-157F-46EA-A30C-9E66F438904B}"/>
              </a:ext>
            </a:extLst>
          </p:cNvPr>
          <p:cNvSpPr txBox="1">
            <a:spLocks/>
          </p:cNvSpPr>
          <p:nvPr/>
        </p:nvSpPr>
        <p:spPr>
          <a:xfrm>
            <a:off x="0" y="-71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Benefits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47D8850-8E2B-42CE-A06D-29D392908E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grayscl/>
          </a:blip>
          <a:srcRect t="1053" b="1053"/>
          <a:stretch/>
        </p:blipFill>
        <p:spPr>
          <a:xfrm>
            <a:off x="-10205" y="1957376"/>
            <a:ext cx="4521853" cy="259385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7F19B6-ED94-4097-85B0-60EF9266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853" y="2939200"/>
            <a:ext cx="3611959" cy="1976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Other benefits include</a:t>
            </a:r>
          </a:p>
          <a:p>
            <a:r>
              <a:rPr lang="en-US" sz="1400" noProof="1"/>
              <a:t>Unlimited visualization options</a:t>
            </a:r>
            <a:endParaRPr lang="en-US" sz="1400" noProof="1">
              <a:cs typeface="Calibri"/>
            </a:endParaRPr>
          </a:p>
          <a:p>
            <a:r>
              <a:rPr lang="en-US" sz="1400" noProof="1"/>
              <a:t>Unparralleled dashboard</a:t>
            </a:r>
            <a:endParaRPr lang="en-US" sz="1400" noProof="1">
              <a:cs typeface="Calibri"/>
            </a:endParaRPr>
          </a:p>
          <a:p>
            <a:r>
              <a:rPr lang="en-US" sz="1400" noProof="1"/>
              <a:t>Unrestricted client customization</a:t>
            </a:r>
            <a:endParaRPr lang="en-US" sz="1400" noProof="1">
              <a:cs typeface="Calibri"/>
            </a:endParaRPr>
          </a:p>
          <a:p>
            <a:r>
              <a:rPr lang="en-US" sz="1400" noProof="1"/>
              <a:t>Unlocks machine learning opportuntities</a:t>
            </a:r>
            <a:endParaRPr lang="en-US" sz="1400" noProof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EF13-6714-4D25-9365-6F3B5EA8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90E5C-4CCE-49A8-A134-376EA82AB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9792" y="1700327"/>
            <a:ext cx="3979862" cy="51409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Deep BI Integration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F1661B-CA18-4618-82FE-23B56FDA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77404" y="2425584"/>
            <a:ext cx="2568530" cy="1765416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B9999F-791C-4E4A-A91D-B2BAD4E184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21"/>
          <a:stretch/>
        </p:blipFill>
        <p:spPr>
          <a:xfrm>
            <a:off x="6306679" y="2027757"/>
            <a:ext cx="1888343" cy="1040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D4BAFD-7C84-42BD-B94C-333FECB73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793" y="2214425"/>
            <a:ext cx="387886" cy="5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3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5000">
        <p:pull/>
      </p:transition>
    </mc:Choice>
    <mc:Fallback>
      <p:transition spd="slow" advClick="0" advTm="5500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0731CFD-3D34-4F2A-BC4E-A8F683E23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60235"/>
              </p:ext>
            </p:extLst>
          </p:nvPr>
        </p:nvGraphicFramePr>
        <p:xfrm>
          <a:off x="2237656" y="1364509"/>
          <a:ext cx="6876032" cy="2064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459">
                  <a:extLst>
                    <a:ext uri="{9D8B030D-6E8A-4147-A177-3AD203B41FA5}">
                      <a16:colId xmlns:a16="http://schemas.microsoft.com/office/drawing/2014/main" val="1134820565"/>
                    </a:ext>
                  </a:extLst>
                </a:gridCol>
                <a:gridCol w="3357573">
                  <a:extLst>
                    <a:ext uri="{9D8B030D-6E8A-4147-A177-3AD203B41FA5}">
                      <a16:colId xmlns:a16="http://schemas.microsoft.com/office/drawing/2014/main" val="610210931"/>
                    </a:ext>
                  </a:extLst>
                </a:gridCol>
              </a:tblGrid>
              <a:tr h="6928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</a:rPr>
                        <a:t>You are responsible for Capital Expenditure budget due next week</a:t>
                      </a:r>
                      <a:endParaRPr lang="en-A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You are responsible for billing your tenants based on meter data</a:t>
                      </a:r>
                      <a:endParaRPr lang="en-A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49388"/>
                  </a:ext>
                </a:extLst>
              </a:tr>
              <a:tr h="13267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  <a:latin typeface="+mn-lt"/>
                        </a:rPr>
                        <a:t>The head of asset management has asked to shave $10M off whilst maintaining safety and asset. performance</a:t>
                      </a:r>
                      <a:endParaRPr lang="en-AU" sz="14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algn="ctr"/>
                      <a:endParaRPr lang="en-AU" sz="14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  <a:p>
                      <a:pPr algn="ctr"/>
                      <a:endParaRPr lang="en-AU" sz="1400" b="1" dirty="0">
                        <a:latin typeface="+mn-lt"/>
                      </a:endParaRPr>
                    </a:p>
                    <a:p>
                      <a:pPr algn="ctr"/>
                      <a:endParaRPr lang="en-A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There is a data breach and the third-party meter data service provider locks out all. </a:t>
                      </a:r>
                      <a:endParaRPr lang="en-AU" sz="14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87269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5D46782-772B-4F88-92A9-D1DEC3931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27627"/>
              </p:ext>
            </p:extLst>
          </p:nvPr>
        </p:nvGraphicFramePr>
        <p:xfrm>
          <a:off x="2237657" y="3446061"/>
          <a:ext cx="6876031" cy="223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7800">
                  <a:extLst>
                    <a:ext uri="{9D8B030D-6E8A-4147-A177-3AD203B41FA5}">
                      <a16:colId xmlns:a16="http://schemas.microsoft.com/office/drawing/2014/main" val="1134820565"/>
                    </a:ext>
                  </a:extLst>
                </a:gridCol>
                <a:gridCol w="3358231">
                  <a:extLst>
                    <a:ext uri="{9D8B030D-6E8A-4147-A177-3AD203B41FA5}">
                      <a16:colId xmlns:a16="http://schemas.microsoft.com/office/drawing/2014/main" val="610210931"/>
                    </a:ext>
                  </a:extLst>
                </a:gridCol>
              </a:tblGrid>
              <a:tr h="65469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 responsible for the sustainability performance of a portfolio</a:t>
                      </a:r>
                      <a:endParaRPr lang="en-AU" sz="140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 are responsible for the maintenance procurement </a:t>
                      </a:r>
                      <a:endParaRPr lang="en-A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49388"/>
                  </a:ext>
                </a:extLst>
              </a:tr>
              <a:tr h="138562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1"/>
                          </a:solidFill>
                          <a:latin typeface="Calibri"/>
                          <a:cs typeface="Calibri"/>
                        </a:rPr>
                        <a:t>Your CEO decides on a new ESG Target. You must gather the performance data to support the Targets.</a:t>
                      </a:r>
                      <a:br>
                        <a:rPr lang="en-US" sz="1400">
                          <a:solidFill>
                            <a:srgbClr val="3494BA"/>
                          </a:solidFill>
                          <a:latin typeface="Calibri"/>
                          <a:cs typeface="Calibri"/>
                        </a:rPr>
                      </a:br>
                      <a:endParaRPr lang="en-US" sz="1400">
                        <a:solidFill>
                          <a:srgbClr val="3494BA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40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AU" sz="140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AU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Your National services maintenance contractor for your entire portfolio data goes bankrupt. </a:t>
                      </a:r>
                      <a:endParaRPr lang="en-AU" sz="1400" kern="12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8726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9CD01D3-4FEB-41BD-9472-A3019103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1857" y="2696071"/>
            <a:ext cx="1598258" cy="741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2AA1B-A737-4A02-B810-45BD1C1F86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5092" y="2684860"/>
            <a:ext cx="1598258" cy="741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66E9D9-CB73-4770-AE28-BDB043ED86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1857" y="4844552"/>
            <a:ext cx="1598258" cy="7414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387F6A-A987-44F3-BD01-E69F1F6E4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6055" b="17979"/>
          <a:stretch/>
        </p:blipFill>
        <p:spPr>
          <a:xfrm>
            <a:off x="6707874" y="4844552"/>
            <a:ext cx="1598257" cy="7414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6C941C5-902C-48F8-907D-4F3845D1B0DD}"/>
              </a:ext>
            </a:extLst>
          </p:cNvPr>
          <p:cNvSpPr txBox="1"/>
          <p:nvPr/>
        </p:nvSpPr>
        <p:spPr>
          <a:xfrm>
            <a:off x="1510724" y="584797"/>
            <a:ext cx="9170551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Commercial Real Estate Scenarios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F246ED9-D6C9-429E-AB3F-87C0EB458B6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5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5000">
        <p:pull/>
      </p:transition>
    </mc:Choice>
    <mc:Fallback>
      <p:transition spd="slow" advClick="0" advTm="55000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8B62E1-157F-46EA-A30C-9E66F438904B}"/>
              </a:ext>
            </a:extLst>
          </p:cNvPr>
          <p:cNvSpPr txBox="1">
            <a:spLocks/>
          </p:cNvSpPr>
          <p:nvPr/>
        </p:nvSpPr>
        <p:spPr>
          <a:xfrm>
            <a:off x="0" y="-718"/>
            <a:ext cx="12192000" cy="6842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Benefits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7F19B6-ED94-4097-85B0-60EF9266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798" y="1997478"/>
            <a:ext cx="4717584" cy="4304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Completely unrestricted client customization available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Activly support our client IT teams to invovate and create their own apps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noProof="1">
                <a:latin typeface="Arial" panose="020B0604020202020204" pitchFamily="34" charset="0"/>
                <a:cs typeface="Arial" panose="020B0604020202020204" pitchFamily="34" charset="0"/>
              </a:rPr>
              <a:t>Enables clients to have their own DNA embedded into ADAMM &amp; Co.</a:t>
            </a:r>
          </a:p>
          <a:p>
            <a:endParaRPr lang="en-US" sz="1400" noProof="1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4EF13-6714-4D25-9365-6F3B5EA8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A90E5C-4CCE-49A8-A134-376EA82AB42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4888" y="1198585"/>
            <a:ext cx="7336877" cy="97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Customization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366684-DB23-47DA-872C-50C61168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50" y="2965447"/>
            <a:ext cx="2181345" cy="215308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EF6AA16-E31C-445A-A212-0D8781FCA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93" y="5166547"/>
            <a:ext cx="605978" cy="59713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82FE70D-B32B-4BB2-B4D6-9F280CD4E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48" y="4385353"/>
            <a:ext cx="605979" cy="599708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EF066C-D90F-4107-B442-4F8763EC9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539" y="2394149"/>
            <a:ext cx="615351" cy="607484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775072-4C68-492E-970F-DB2F03087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6609" y="3662707"/>
            <a:ext cx="590841" cy="584072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B948F3-6A1B-4A1B-BA3B-8B13E2897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717" y="2492849"/>
            <a:ext cx="590841" cy="582675"/>
          </a:xfrm>
          <a:prstGeom prst="rect">
            <a:avLst/>
          </a:prstGeom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14EF33AC-9253-42B8-AE98-9A3E278EC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00241" y="3371291"/>
            <a:ext cx="590841" cy="583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95ADA6B1-B7DE-4905-A021-85865E1EF4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749" y="5173271"/>
            <a:ext cx="590841" cy="583689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389D8FE-1F4B-4A01-A643-3EDE28820C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2827" y="2979581"/>
            <a:ext cx="592137" cy="584072"/>
          </a:xfrm>
          <a:prstGeom prst="rect">
            <a:avLst/>
          </a:prstGeom>
        </p:spPr>
      </p:pic>
      <p:pic>
        <p:nvPicPr>
          <p:cNvPr id="20" name="Picture 1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1A57043E-2866-4507-B696-19E39EA34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6574" y="4936128"/>
            <a:ext cx="590842" cy="585508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8730E31-5669-4110-A23E-DDF0CA02F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2179" y="2478200"/>
            <a:ext cx="605979" cy="597324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1956C2-6F20-465A-BB69-EEF881C1D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9661" y="4345833"/>
            <a:ext cx="590841" cy="582106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C928B85-2E79-47E0-AD83-A070124987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636916" y="2851184"/>
            <a:ext cx="541181" cy="541181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357418AF-E65A-4830-9FFA-52C9D5EE586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907506" y="4041989"/>
            <a:ext cx="640828" cy="248661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7C18CE12-FCB6-4D4A-A055-EE7B9A944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465071" y="5028959"/>
            <a:ext cx="712344" cy="4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0000">
        <p:pull/>
      </p:transition>
    </mc:Choice>
    <mc:Fallback>
      <p:transition spd="slow" advClick="0" advTm="30000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E11F9DE-28F8-4751-96A1-52E4CE585CBC}"/>
              </a:ext>
            </a:extLst>
          </p:cNvPr>
          <p:cNvSpPr txBox="1">
            <a:spLocks/>
          </p:cNvSpPr>
          <p:nvPr/>
        </p:nvSpPr>
        <p:spPr>
          <a:xfrm>
            <a:off x="10027245" y="3463591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042800-5F5C-4D1D-ABD8-CEB514F12E2B}"/>
              </a:ext>
            </a:extLst>
          </p:cNvPr>
          <p:cNvSpPr txBox="1">
            <a:spLocks/>
          </p:cNvSpPr>
          <p:nvPr/>
        </p:nvSpPr>
        <p:spPr>
          <a:xfrm>
            <a:off x="0" y="2723847"/>
            <a:ext cx="12192000" cy="75339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8C6E0-4606-4167-BDEF-A874571A765F}"/>
              </a:ext>
            </a:extLst>
          </p:cNvPr>
          <p:cNvSpPr txBox="1"/>
          <p:nvPr/>
        </p:nvSpPr>
        <p:spPr>
          <a:xfrm>
            <a:off x="605188" y="4608954"/>
            <a:ext cx="6371270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Liam John Murray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Founder, CEO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+61 479 187 297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Liam.m@build-apps.com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97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0000">
        <p:pull/>
      </p:transition>
    </mc:Choice>
    <mc:Fallback>
      <p:transition spd="slow" advClick="0" advTm="20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7C05D-B8C5-41AE-B922-501DBB153B2D}"/>
              </a:ext>
            </a:extLst>
          </p:cNvPr>
          <p:cNvSpPr txBox="1"/>
          <p:nvPr/>
        </p:nvSpPr>
        <p:spPr>
          <a:xfrm>
            <a:off x="1584057" y="2580941"/>
            <a:ext cx="6362380" cy="256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1"/>
              </a:solidFill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1"/>
              </a:solidFill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lack data security, ownership and integrity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You're reliant on </a:t>
            </a:r>
            <a:r>
              <a:rPr lang="en-AU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spreadsheets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various 3</a:t>
            </a:r>
            <a:r>
              <a:rPr lang="en-AU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party SaaS (software as a service) vendors 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have ever increasing silos of data 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have increasingly complex Investor Reporting Metrics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lack business group cross pollination of datasets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83CE1-4EC6-44D2-9CD2-64B6C9CAF29E}"/>
              </a:ext>
            </a:extLst>
          </p:cNvPr>
          <p:cNvSpPr txBox="1"/>
          <p:nvPr/>
        </p:nvSpPr>
        <p:spPr>
          <a:xfrm>
            <a:off x="219281" y="686768"/>
            <a:ext cx="8220722" cy="5232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571500" indent="-571500"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1pPr>
          </a:lstStyle>
          <a:p>
            <a:pPr marL="0" indent="0" algn="ctr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Status Quo with CRE data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36E6AEB-2EE6-4C72-BD01-08826A8F37C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3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941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35000">
        <p:pull/>
      </p:transition>
    </mc:Choice>
    <mc:Fallback>
      <p:transition spd="slow" advClick="0" advTm="35000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75D043-450E-4889-8FDD-6A393EA096EE}"/>
              </a:ext>
            </a:extLst>
          </p:cNvPr>
          <p:cNvGrpSpPr/>
          <p:nvPr/>
        </p:nvGrpSpPr>
        <p:grpSpPr>
          <a:xfrm>
            <a:off x="577163" y="1670083"/>
            <a:ext cx="4235000" cy="4254500"/>
            <a:chOff x="44900" y="1212063"/>
            <a:chExt cx="4977720" cy="4695020"/>
          </a:xfrm>
        </p:grpSpPr>
        <p:pic>
          <p:nvPicPr>
            <p:cNvPr id="3074" name="Picture 2" descr="Data Democracy vs. Data Anarchy: Governed Data Discovery – Digital Business  &amp; Business Analytics">
              <a:extLst>
                <a:ext uri="{FF2B5EF4-FFF2-40B4-BE49-F238E27FC236}">
                  <a16:creationId xmlns:a16="http://schemas.microsoft.com/office/drawing/2014/main" id="{DCCB6A4A-A8E9-4761-A61E-D87A63E3A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00" y="1212063"/>
              <a:ext cx="4977720" cy="4695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6854AE-07CF-48B6-BDBF-E3ADA19E59C4}"/>
                </a:ext>
              </a:extLst>
            </p:cNvPr>
            <p:cNvSpPr txBox="1"/>
            <p:nvPr/>
          </p:nvSpPr>
          <p:spPr>
            <a:xfrm>
              <a:off x="1319147" y="3996509"/>
              <a:ext cx="1364372" cy="509467"/>
            </a:xfrm>
            <a:prstGeom prst="rect">
              <a:avLst/>
            </a:prstGeom>
            <a:solidFill>
              <a:srgbClr val="C7CDC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>
                  <a:solidFill>
                    <a:schemeClr val="bg1"/>
                  </a:solidFill>
                </a:rPr>
                <a:t>Data </a:t>
              </a:r>
            </a:p>
            <a:p>
              <a:pPr algn="ctr"/>
              <a:r>
                <a:rPr lang="en-AU" sz="1200">
                  <a:solidFill>
                    <a:schemeClr val="bg1"/>
                  </a:solidFill>
                </a:rPr>
                <a:t>Prison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5777BB-7CBA-448A-B266-3632F4BF13C3}"/>
                </a:ext>
              </a:extLst>
            </p:cNvPr>
            <p:cNvSpPr txBox="1"/>
            <p:nvPr/>
          </p:nvSpPr>
          <p:spPr>
            <a:xfrm>
              <a:off x="3246369" y="2140445"/>
              <a:ext cx="1213405" cy="509467"/>
            </a:xfrm>
            <a:prstGeom prst="rect">
              <a:avLst/>
            </a:prstGeom>
            <a:solidFill>
              <a:srgbClr val="C7CDC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>
                  <a:solidFill>
                    <a:schemeClr val="bg1"/>
                  </a:solidFill>
                </a:rPr>
                <a:t>Information Democracy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5CEEB4-5354-4FDE-BD78-0851AE715BC5}"/>
                </a:ext>
              </a:extLst>
            </p:cNvPr>
            <p:cNvSpPr txBox="1"/>
            <p:nvPr/>
          </p:nvSpPr>
          <p:spPr>
            <a:xfrm>
              <a:off x="1470118" y="2156010"/>
              <a:ext cx="1213405" cy="509467"/>
            </a:xfrm>
            <a:prstGeom prst="rect">
              <a:avLst/>
            </a:prstGeom>
            <a:solidFill>
              <a:srgbClr val="C7CDC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>
                  <a:solidFill>
                    <a:schemeClr val="bg1"/>
                  </a:solidFill>
                </a:rPr>
                <a:t>Information Dictatorship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BEF482-4DF5-4BBB-8466-A758CF29CAB3}"/>
                </a:ext>
              </a:extLst>
            </p:cNvPr>
            <p:cNvSpPr txBox="1"/>
            <p:nvPr/>
          </p:nvSpPr>
          <p:spPr>
            <a:xfrm>
              <a:off x="3246369" y="3982329"/>
              <a:ext cx="1213405" cy="509467"/>
            </a:xfrm>
            <a:prstGeom prst="rect">
              <a:avLst/>
            </a:prstGeom>
            <a:solidFill>
              <a:srgbClr val="C7CDC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>
                  <a:solidFill>
                    <a:schemeClr val="bg1"/>
                  </a:solidFill>
                </a:rPr>
                <a:t>Information Anarchy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755A68-0C14-44FB-9D80-927B5B30074E}"/>
              </a:ext>
            </a:extLst>
          </p:cNvPr>
          <p:cNvSpPr txBox="1"/>
          <p:nvPr/>
        </p:nvSpPr>
        <p:spPr>
          <a:xfrm>
            <a:off x="4857260" y="2227084"/>
            <a:ext cx="4399637" cy="2197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term 'data democracy' describes the concept of an ideal system in which we can all access the same data in a relevant, timely and equitable way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8AE1D536-36FC-48F1-93F2-282F66F4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463" y="531308"/>
            <a:ext cx="10209321" cy="7070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A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Democracy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FCD8D252-FD10-451C-9815-4AE3A973A1F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431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3000">
        <p:pull/>
      </p:transition>
    </mc:Choice>
    <mc:Fallback>
      <p:transition spd="slow" advClick="0" advTm="13000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EFB32-3A1F-814B-B30F-175E19C4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Data Democracy?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09FF66-4BB5-4DDA-A0A3-067C33161C6F}"/>
              </a:ext>
            </a:extLst>
          </p:cNvPr>
          <p:cNvSpPr txBox="1">
            <a:spLocks/>
          </p:cNvSpPr>
          <p:nvPr/>
        </p:nvSpPr>
        <p:spPr>
          <a:xfrm>
            <a:off x="4059360" y="2611162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5BD392-45BD-41CA-B9DD-7CD16C0E23C9}"/>
              </a:ext>
            </a:extLst>
          </p:cNvPr>
          <p:cNvSpPr txBox="1">
            <a:spLocks/>
          </p:cNvSpPr>
          <p:nvPr/>
        </p:nvSpPr>
        <p:spPr>
          <a:xfrm>
            <a:off x="707956" y="1463784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4036B-A89E-4757-853A-59DDC5137328}"/>
              </a:ext>
            </a:extLst>
          </p:cNvPr>
          <p:cNvSpPr txBox="1"/>
          <p:nvPr/>
        </p:nvSpPr>
        <p:spPr>
          <a:xfrm>
            <a:off x="914380" y="1463784"/>
            <a:ext cx="5124979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Democracy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Allows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property owners and decision makers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same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live macro holistic picture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whole-of-portfolio data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scrutinization</a:t>
            </a:r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micro level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strengthen portfolio performance, increase asset valuation </a:t>
            </a:r>
            <a:r>
              <a:rPr lang="en-US" sz="17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mprove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operational efficiency. 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building performance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analytics and insights into a property portfolio. </a:t>
            </a:r>
            <a:endParaRPr lang="en-US" sz="17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 fontAlgn="base"/>
            <a:endParaRPr lang="en-US" sz="17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6A29CC6-E973-45A0-A894-A9846DD61AF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5</a:t>
            </a:fld>
            <a:endParaRPr lang="en-US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620940-772C-4D5A-96CB-9733EF798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9727"/>
            <a:ext cx="3872730" cy="308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6000">
        <p:pull/>
      </p:transition>
    </mc:Choice>
    <mc:Fallback>
      <p:transition spd="slow" advClick="0" advTm="26000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EFB32-3A1F-814B-B30F-175E19C4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6" y="495702"/>
            <a:ext cx="10662808" cy="70700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Data Democracy, what are you risking?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09FF66-4BB5-4DDA-A0A3-067C33161C6F}"/>
              </a:ext>
            </a:extLst>
          </p:cNvPr>
          <p:cNvSpPr txBox="1">
            <a:spLocks/>
          </p:cNvSpPr>
          <p:nvPr/>
        </p:nvSpPr>
        <p:spPr>
          <a:xfrm>
            <a:off x="4059360" y="2611162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5BD392-45BD-41CA-B9DD-7CD16C0E23C9}"/>
              </a:ext>
            </a:extLst>
          </p:cNvPr>
          <p:cNvSpPr txBox="1">
            <a:spLocks/>
          </p:cNvSpPr>
          <p:nvPr/>
        </p:nvSpPr>
        <p:spPr>
          <a:xfrm>
            <a:off x="707956" y="1463784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D367D-6FF8-4966-BF52-31E36D235CEE}"/>
              </a:ext>
            </a:extLst>
          </p:cNvPr>
          <p:cNvSpPr txBox="1"/>
          <p:nvPr/>
        </p:nvSpPr>
        <p:spPr>
          <a:xfrm>
            <a:off x="1193823" y="1327415"/>
            <a:ext cx="604538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Hoarding 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historical trend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personnel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(internal or external)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claim ownership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 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0" i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Ransom </a:t>
            </a:r>
          </a:p>
          <a:p>
            <a:pPr algn="l" rtl="0" fontAlgn="base"/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clarification around exiting the service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Exiting can be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costly and cause major loss of data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There are no published standards that apply in this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7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Proptech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sector.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Lack of documentation and/or APIs</a:t>
            </a:r>
          </a:p>
          <a:p>
            <a:pPr fontAlgn="base"/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API 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integration of building or company specific data with some cloud systems</a:t>
            </a:r>
            <a:r>
              <a:rPr lang="en-US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Portfolio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specific data may be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by making it fit into the 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templating requirements 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a 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particular SaaS provider</a:t>
            </a: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600AD0F-93F5-49DA-B987-0B15108DEC2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6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73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5000">
        <p:pull/>
      </p:transition>
    </mc:Choice>
    <mc:Fallback>
      <p:transition spd="slow" advClick="0" advTm="45000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EFB32-3A1F-814B-B30F-175E19C4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02" y="558637"/>
            <a:ext cx="10662808" cy="70700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Data Democracy so important? 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09FF66-4BB5-4DDA-A0A3-067C33161C6F}"/>
              </a:ext>
            </a:extLst>
          </p:cNvPr>
          <p:cNvSpPr txBox="1">
            <a:spLocks/>
          </p:cNvSpPr>
          <p:nvPr/>
        </p:nvSpPr>
        <p:spPr>
          <a:xfrm>
            <a:off x="4059360" y="2611162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E5BD392-45BD-41CA-B9DD-7CD16C0E23C9}"/>
              </a:ext>
            </a:extLst>
          </p:cNvPr>
          <p:cNvSpPr txBox="1">
            <a:spLocks/>
          </p:cNvSpPr>
          <p:nvPr/>
        </p:nvSpPr>
        <p:spPr>
          <a:xfrm>
            <a:off x="707956" y="1463784"/>
            <a:ext cx="1980000" cy="36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47675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28600" algn="l" defTabSz="89535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55713" indent="-22860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3388" indent="-228600" algn="l" defTabSz="914400" rtl="0" eaLnBrk="1" latinLnBrk="0" hangingPunct="1">
              <a:lnSpc>
                <a:spcPts val="25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&gt;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D367D-6FF8-4966-BF52-31E36D235CEE}"/>
              </a:ext>
            </a:extLst>
          </p:cNvPr>
          <p:cNvSpPr txBox="1"/>
          <p:nvPr/>
        </p:nvSpPr>
        <p:spPr>
          <a:xfrm>
            <a:off x="1117389" y="1557268"/>
            <a:ext cx="6361584" cy="40677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Data is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valuable entity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that drives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profitable activity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within the real estate sector and includes knowing the complete and detailed history of all assets in your building and maintaining complete data records. </a:t>
            </a:r>
          </a:p>
          <a:p>
            <a:pPr>
              <a:spcBef>
                <a:spcPts val="125"/>
              </a:spcBef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having access to your data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you have complete and unconstrained control, with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no dependence on a 3rd party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and no risk of losing it due to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their faults or clauses in their service agreements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>
              <a:spcBef>
                <a:spcPts val="125"/>
              </a:spcBef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5"/>
              </a:spcBef>
              <a:buFont typeface="Arial" panose="020B0604020202020204" pitchFamily="34" charset="0"/>
              <a:buChar char="•"/>
            </a:pP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Data ownership reduces reliance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on third parties and avoids the pitfalls of the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Proptech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sector, which has seen a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boom in cloud-based start-ups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according to leading industry magazine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Unissu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more than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7,000 individual SaaS providers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have emerged over the past 5 years. </a:t>
            </a:r>
            <a:endParaRPr lang="en-A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FC49198-5BA3-4E95-81F8-EAEA8B1712D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344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40000">
        <p:pull/>
      </p:transition>
    </mc:Choice>
    <mc:Fallback>
      <p:transition spd="slow" advClick="0" advTm="40000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4E5E9-0962-482F-B845-F05D1F22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565" y="1261910"/>
            <a:ext cx="4868278" cy="433418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7C05D-B8C5-41AE-B922-501DBB153B2D}"/>
              </a:ext>
            </a:extLst>
          </p:cNvPr>
          <p:cNvSpPr txBox="1"/>
          <p:nvPr/>
        </p:nvSpPr>
        <p:spPr>
          <a:xfrm>
            <a:off x="1489157" y="1963930"/>
            <a:ext cx="4847137" cy="2195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US" sz="2800" b="1" kern="1200" dirty="0">
                <a:solidFill>
                  <a:srgbClr val="DE7FC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Microsoft Power </a:t>
            </a:r>
            <a:r>
              <a:rPr lang="en-US" sz="2800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Platform and the</a:t>
            </a:r>
            <a:r>
              <a:rPr lang="en-US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800" b="1" kern="1200" dirty="0" err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Dataverse</a:t>
            </a:r>
            <a:r>
              <a:rPr lang="en-US" sz="3200" b="1" kern="12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b="1" kern="12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487A834-BD45-4D50-8B70-2B81F42B018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670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0000">
        <p:pull/>
      </p:transition>
    </mc:Choice>
    <mc:Fallback>
      <p:transition spd="slow" advClick="0" advTm="2000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85777" y="215859"/>
            <a:ext cx="4452938" cy="9779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ADAMM &amp; Co.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9F01885E-01AE-4DE8-96CB-DC27C7093AD3}"/>
              </a:ext>
            </a:extLst>
          </p:cNvPr>
          <p:cNvSpPr txBox="1">
            <a:spLocks/>
          </p:cNvSpPr>
          <p:nvPr/>
        </p:nvSpPr>
        <p:spPr>
          <a:xfrm>
            <a:off x="3126272" y="1310889"/>
            <a:ext cx="5484328" cy="9771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noProof="1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</a:p>
          <a:p>
            <a:pPr marL="0" indent="0" algn="ctr">
              <a:buNone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 Commercial Real Estate </a:t>
            </a:r>
          </a:p>
          <a:p>
            <a:pPr marL="0" indent="0" algn="ctr">
              <a:buNone/>
            </a:pPr>
            <a:r>
              <a:rPr lang="en-US" sz="4000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Dataverse </a:t>
            </a:r>
            <a:r>
              <a:rPr lang="en-AU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endParaRPr lang="en-US" sz="2400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E11F9DE-28F8-4751-96A1-52E4CE585CBC}"/>
              </a:ext>
            </a:extLst>
          </p:cNvPr>
          <p:cNvSpPr txBox="1">
            <a:spLocks/>
          </p:cNvSpPr>
          <p:nvPr/>
        </p:nvSpPr>
        <p:spPr>
          <a:xfrm>
            <a:off x="10027245" y="3463591"/>
            <a:ext cx="2173094" cy="36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BCEE54-3B42-4559-84E5-E902D6996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49" y="2894643"/>
            <a:ext cx="4023973" cy="185789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974EE07-444D-43A5-A5D3-A11AED71A3B2}"/>
              </a:ext>
            </a:extLst>
          </p:cNvPr>
          <p:cNvSpPr txBox="1"/>
          <p:nvPr/>
        </p:nvSpPr>
        <p:spPr>
          <a:xfrm>
            <a:off x="2328459" y="4989764"/>
            <a:ext cx="7079952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A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our opensource 365 solutions, </a:t>
            </a:r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AU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A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en-A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ADAMM &amp; Co. suite</a:t>
            </a:r>
          </a:p>
          <a:p>
            <a:pPr algn="ctr"/>
            <a:r>
              <a:rPr lang="en-A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creates a CRE </a:t>
            </a:r>
            <a:r>
              <a:rPr lang="en-AU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Dataverse</a:t>
            </a:r>
            <a:r>
              <a:rPr lang="en-A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Democracy: owned, controlled and governed by </a:t>
            </a:r>
          </a:p>
          <a:p>
            <a:pPr algn="ctr"/>
            <a:r>
              <a:rPr lang="en-A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portfolio owners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604D135-89C4-4772-8D8A-B77B18E65ED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51A1E-902D-48AF-9020-955120F399B6}" type="slidenum">
              <a:rPr lang="en-US" smtClean="0">
                <a:latin typeface="+mj-lt"/>
              </a:rPr>
              <a:pPr algn="r"/>
              <a:t>9</a:t>
            </a:fld>
            <a:endParaRPr lang="en-US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661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0000">
        <p:pull/>
      </p:transition>
    </mc:Choice>
    <mc:Fallback>
      <p:transition spd="slow" advClick="0" advTm="20000">
        <p:pull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e2b715-ee25-4e36-97d8-7018f6861646">
      <UserInfo>
        <DisplayName>Rav Panchalingam</DisplayName>
        <AccountId>12</AccountId>
        <AccountType/>
      </UserInfo>
      <UserInfo>
        <DisplayName>Paula Guino</DisplayName>
        <AccountId>27</AccountId>
        <AccountType/>
      </UserInfo>
      <UserInfo>
        <DisplayName>Zainab Kadan</DisplayName>
        <AccountId>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53A116BE3BF4CA1B2480872DEFF3C" ma:contentTypeVersion="11" ma:contentTypeDescription="Create a new document." ma:contentTypeScope="" ma:versionID="fc1d03ec40175f2fdb5c8a49478139b3">
  <xsd:schema xmlns:xsd="http://www.w3.org/2001/XMLSchema" xmlns:xs="http://www.w3.org/2001/XMLSchema" xmlns:p="http://schemas.microsoft.com/office/2006/metadata/properties" xmlns:ns2="5936580d-794c-4938-9e99-7efc2f2c9d72" xmlns:ns3="fce2b715-ee25-4e36-97d8-7018f6861646" targetNamespace="http://schemas.microsoft.com/office/2006/metadata/properties" ma:root="true" ma:fieldsID="aa4c101aa47995267cb9ec2b10f29aaf" ns2:_="" ns3:_="">
    <xsd:import namespace="5936580d-794c-4938-9e99-7efc2f2c9d72"/>
    <xsd:import namespace="fce2b715-ee25-4e36-97d8-7018f6861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6580d-794c-4938-9e99-7efc2f2c9d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2b715-ee25-4e36-97d8-7018f68616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15DA11-13C8-4BA1-A3E7-D005538D23B6}">
  <ds:schemaRefs>
    <ds:schemaRef ds:uri="http://purl.org/dc/elements/1.1/"/>
    <ds:schemaRef ds:uri="5936580d-794c-4938-9e99-7efc2f2c9d72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fce2b715-ee25-4e36-97d8-7018f686164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13B1C2-1D44-4D97-B3BF-9AF1826088F1}">
  <ds:schemaRefs>
    <ds:schemaRef ds:uri="5936580d-794c-4938-9e99-7efc2f2c9d72"/>
    <ds:schemaRef ds:uri="fce2b715-ee25-4e36-97d8-7018f68616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CA7D39-C665-4AE3-882B-3D6B2A617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 Democracy for CRE</Template>
  <TotalTime>55</TotalTime>
  <Words>1635</Words>
  <Application>Microsoft Office PowerPoint</Application>
  <PresentationFormat>Widescreen</PresentationFormat>
  <Paragraphs>248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Gotham Bold</vt:lpstr>
      <vt:lpstr>Gotham Book</vt:lpstr>
      <vt:lpstr>Gotham Medium</vt:lpstr>
      <vt:lpstr>Times New Roman</vt:lpstr>
      <vt:lpstr>Wingdings 3</vt:lpstr>
      <vt:lpstr>Office Theme</vt:lpstr>
      <vt:lpstr>Data Democracy in CRE </vt:lpstr>
      <vt:lpstr>PowerPoint Presentation</vt:lpstr>
      <vt:lpstr>PowerPoint Presentation</vt:lpstr>
      <vt:lpstr>Data Democracy</vt:lpstr>
      <vt:lpstr>Benefits of Data Democracy?</vt:lpstr>
      <vt:lpstr>No Data Democracy, what are you risking?</vt:lpstr>
      <vt:lpstr>Why is Data Democracy so important? </vt:lpstr>
      <vt:lpstr>PowerPoint Presentation</vt:lpstr>
      <vt:lpstr>ADAMM &amp; Co.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Democracy in CRE </dc:title>
  <dc:creator>Zainab Kadan</dc:creator>
  <cp:lastModifiedBy>Zainab Kadan</cp:lastModifiedBy>
  <cp:revision>7</cp:revision>
  <dcterms:created xsi:type="dcterms:W3CDTF">2021-01-06T23:21:10Z</dcterms:created>
  <dcterms:modified xsi:type="dcterms:W3CDTF">2021-01-07T00:16:30Z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0x0101009B553A116BE3BF4CA1B2480872DEFF3C</vt:lpwstr>
  </property>
</Properties>
</file>