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Montserrat"/>
      <p:regular r:id="rId29"/>
      <p:bold r:id="rId30"/>
      <p:italic r:id="rId31"/>
      <p:boldItalic r:id="rId32"/>
    </p:embeddedFont>
    <p:embeddedFont>
      <p:font typeface="Montserrat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MontserratLight-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MontserratLight-italic.fntdata"/><Relationship Id="rId12" Type="http://schemas.openxmlformats.org/officeDocument/2006/relationships/slide" Target="slides/slide7.xml"/><Relationship Id="rId34" Type="http://schemas.openxmlformats.org/officeDocument/2006/relationships/font" Target="fonts/MontserratLight-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ontserratLigh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2477600b7_0_5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2477600b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2477600b7_0_6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2477600b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2477600b7_0_7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2477600b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2477600b7_0_8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b2477600b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2477600b7_0_9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2477600b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2477600b7_0_10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2477600b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b2477600b7_0_11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b2477600b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2477600b7_0_12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b2477600b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2477600b7_0_12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2477600b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2477600b7_0_13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b2477600b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b1b823f7b4_0_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b1b823f7b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2477600b7_0_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2477600b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b1b823f7b4_0_2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b1b823f7b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1b823f7b4_0_3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b1b823f7b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1b823f7b4_0_1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1b823f7b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2477600b7_0_1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2477600b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2477600b7_0_38: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2477600b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2477600b7_0_3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2477600b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4100"/>
              <a:buNone/>
              <a:defRPr sz="41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FFFFFF"/>
              </a:buClr>
              <a:buSzPts val="2600"/>
              <a:buNone/>
              <a:defRPr sz="2600">
                <a:solidFill>
                  <a:srgbClr val="FFFFFF"/>
                </a:solidFill>
              </a:defRPr>
            </a:lvl1pPr>
            <a:lvl2pPr lvl="1">
              <a:lnSpc>
                <a:spcPct val="100000"/>
              </a:lnSpc>
              <a:spcBef>
                <a:spcPts val="0"/>
              </a:spcBef>
              <a:spcAft>
                <a:spcPts val="0"/>
              </a:spcAft>
              <a:buClr>
                <a:srgbClr val="FFFFFF"/>
              </a:buClr>
              <a:buSzPts val="2600"/>
              <a:buNone/>
              <a:defRPr sz="2600">
                <a:solidFill>
                  <a:srgbClr val="FFFFFF"/>
                </a:solidFill>
              </a:defRPr>
            </a:lvl2pPr>
            <a:lvl3pPr lvl="2">
              <a:lnSpc>
                <a:spcPct val="100000"/>
              </a:lnSpc>
              <a:spcBef>
                <a:spcPts val="0"/>
              </a:spcBef>
              <a:spcAft>
                <a:spcPts val="0"/>
              </a:spcAft>
              <a:buClr>
                <a:srgbClr val="FFFFFF"/>
              </a:buClr>
              <a:buSzPts val="2600"/>
              <a:buNone/>
              <a:defRPr sz="2600">
                <a:solidFill>
                  <a:srgbClr val="FFFFFF"/>
                </a:solidFill>
              </a:defRPr>
            </a:lvl3pPr>
            <a:lvl4pPr lvl="3">
              <a:lnSpc>
                <a:spcPct val="100000"/>
              </a:lnSpc>
              <a:spcBef>
                <a:spcPts val="0"/>
              </a:spcBef>
              <a:spcAft>
                <a:spcPts val="0"/>
              </a:spcAft>
              <a:buClr>
                <a:srgbClr val="FFFFFF"/>
              </a:buClr>
              <a:buSzPts val="2600"/>
              <a:buNone/>
              <a:defRPr sz="2600">
                <a:solidFill>
                  <a:srgbClr val="FFFFFF"/>
                </a:solidFill>
              </a:defRPr>
            </a:lvl4pPr>
            <a:lvl5pPr lvl="4">
              <a:lnSpc>
                <a:spcPct val="100000"/>
              </a:lnSpc>
              <a:spcBef>
                <a:spcPts val="0"/>
              </a:spcBef>
              <a:spcAft>
                <a:spcPts val="0"/>
              </a:spcAft>
              <a:buClr>
                <a:srgbClr val="FFFFFF"/>
              </a:buClr>
              <a:buSzPts val="2600"/>
              <a:buNone/>
              <a:defRPr sz="2600">
                <a:solidFill>
                  <a:srgbClr val="FFFFFF"/>
                </a:solidFill>
              </a:defRPr>
            </a:lvl5pPr>
            <a:lvl6pPr lvl="5">
              <a:lnSpc>
                <a:spcPct val="100000"/>
              </a:lnSpc>
              <a:spcBef>
                <a:spcPts val="0"/>
              </a:spcBef>
              <a:spcAft>
                <a:spcPts val="0"/>
              </a:spcAft>
              <a:buClr>
                <a:srgbClr val="FFFFFF"/>
              </a:buClr>
              <a:buSzPts val="2600"/>
              <a:buNone/>
              <a:defRPr sz="2600">
                <a:solidFill>
                  <a:srgbClr val="FFFFFF"/>
                </a:solidFill>
              </a:defRPr>
            </a:lvl6pPr>
            <a:lvl7pPr lvl="6">
              <a:lnSpc>
                <a:spcPct val="100000"/>
              </a:lnSpc>
              <a:spcBef>
                <a:spcPts val="0"/>
              </a:spcBef>
              <a:spcAft>
                <a:spcPts val="0"/>
              </a:spcAft>
              <a:buClr>
                <a:srgbClr val="FFFFFF"/>
              </a:buClr>
              <a:buSzPts val="2600"/>
              <a:buNone/>
              <a:defRPr sz="2600">
                <a:solidFill>
                  <a:srgbClr val="FFFFFF"/>
                </a:solidFill>
              </a:defRPr>
            </a:lvl7pPr>
            <a:lvl8pPr lvl="7">
              <a:lnSpc>
                <a:spcPct val="100000"/>
              </a:lnSpc>
              <a:spcBef>
                <a:spcPts val="0"/>
              </a:spcBef>
              <a:spcAft>
                <a:spcPts val="0"/>
              </a:spcAft>
              <a:buClr>
                <a:srgbClr val="FFFFFF"/>
              </a:buClr>
              <a:buSzPts val="2600"/>
              <a:buNone/>
              <a:defRPr sz="2600">
                <a:solidFill>
                  <a:srgbClr val="FFFFFF"/>
                </a:solidFill>
              </a:defRPr>
            </a:lvl8pPr>
            <a:lvl9pPr lvl="8">
              <a:lnSpc>
                <a:spcPct val="100000"/>
              </a:lnSpc>
              <a:spcBef>
                <a:spcPts val="0"/>
              </a:spcBef>
              <a:spcAft>
                <a:spcPts val="0"/>
              </a:spcAft>
              <a:buClr>
                <a:srgbClr val="FFFFFF"/>
              </a:buClr>
              <a:buSzPts val="2600"/>
              <a:buNone/>
              <a:defRPr sz="2600">
                <a:solidFill>
                  <a:srgbClr val="FFFFFF"/>
                </a:solidFill>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625881"/>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
        <p:nvSpPr>
          <p:cNvPr id="15" name="Google Shape;15;p3"/>
          <p:cNvSpPr txBox="1"/>
          <p:nvPr>
            <p:ph idx="1" type="body"/>
          </p:nvPr>
        </p:nvSpPr>
        <p:spPr>
          <a:xfrm>
            <a:off x="311700" y="1498700"/>
            <a:ext cx="8520600" cy="307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1600"/>
              </a:spcBef>
              <a:spcAft>
                <a:spcPts val="0"/>
              </a:spcAft>
              <a:buClr>
                <a:srgbClr val="FFFFFF"/>
              </a:buClr>
              <a:buSzPts val="1400"/>
              <a:buChar char="○"/>
              <a:defRPr>
                <a:solidFill>
                  <a:srgbClr val="FFFFFF"/>
                </a:solidFill>
              </a:defRPr>
            </a:lvl2pPr>
            <a:lvl3pPr indent="-317500" lvl="2" marL="1371600">
              <a:spcBef>
                <a:spcPts val="1600"/>
              </a:spcBef>
              <a:spcAft>
                <a:spcPts val="0"/>
              </a:spcAft>
              <a:buClr>
                <a:srgbClr val="FFFFFF"/>
              </a:buClr>
              <a:buSzPts val="14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311700" y="5974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3048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0" name="Google Shape;20;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 name="Shape 25"/>
        <p:cNvGrpSpPr/>
        <p:nvPr/>
      </p:nvGrpSpPr>
      <p:grpSpPr>
        <a:xfrm>
          <a:off x="0" y="0"/>
          <a:ext cx="0" cy="0"/>
          <a:chOff x="0" y="0"/>
          <a:chExt cx="0" cy="0"/>
        </a:xfrm>
      </p:grpSpPr>
      <p:sp>
        <p:nvSpPr>
          <p:cNvPr id="26" name="Google Shape;26;p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7" name="Google Shape;27;p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5" name="Google Shape;35;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sp>
        <p:nvSpPr>
          <p:cNvPr id="39" name="Google Shape;39;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Montserrat"/>
                <a:ea typeface="Montserrat"/>
                <a:cs typeface="Montserrat"/>
                <a:sym typeface="Montserrat"/>
              </a:defRPr>
            </a:lvl1pPr>
            <a:lvl2pPr lvl="1" algn="r">
              <a:buNone/>
              <a:defRPr sz="1000">
                <a:solidFill>
                  <a:schemeClr val="dk2"/>
                </a:solidFill>
                <a:latin typeface="Montserrat"/>
                <a:ea typeface="Montserrat"/>
                <a:cs typeface="Montserrat"/>
                <a:sym typeface="Montserrat"/>
              </a:defRPr>
            </a:lvl2pPr>
            <a:lvl3pPr lvl="2" algn="r">
              <a:buNone/>
              <a:defRPr sz="1000">
                <a:solidFill>
                  <a:schemeClr val="dk2"/>
                </a:solidFill>
                <a:latin typeface="Montserrat"/>
                <a:ea typeface="Montserrat"/>
                <a:cs typeface="Montserrat"/>
                <a:sym typeface="Montserrat"/>
              </a:defRPr>
            </a:lvl3pPr>
            <a:lvl4pPr lvl="3" algn="r">
              <a:buNone/>
              <a:defRPr sz="1000">
                <a:solidFill>
                  <a:schemeClr val="dk2"/>
                </a:solidFill>
                <a:latin typeface="Montserrat"/>
                <a:ea typeface="Montserrat"/>
                <a:cs typeface="Montserrat"/>
                <a:sym typeface="Montserrat"/>
              </a:defRPr>
            </a:lvl4pPr>
            <a:lvl5pPr lvl="4" algn="r">
              <a:buNone/>
              <a:defRPr sz="1000">
                <a:solidFill>
                  <a:schemeClr val="dk2"/>
                </a:solidFill>
                <a:latin typeface="Montserrat"/>
                <a:ea typeface="Montserrat"/>
                <a:cs typeface="Montserrat"/>
                <a:sym typeface="Montserrat"/>
              </a:defRPr>
            </a:lvl5pPr>
            <a:lvl6pPr lvl="5" algn="r">
              <a:buNone/>
              <a:defRPr sz="1000">
                <a:solidFill>
                  <a:schemeClr val="dk2"/>
                </a:solidFill>
                <a:latin typeface="Montserrat"/>
                <a:ea typeface="Montserrat"/>
                <a:cs typeface="Montserrat"/>
                <a:sym typeface="Montserrat"/>
              </a:defRPr>
            </a:lvl6pPr>
            <a:lvl7pPr lvl="6" algn="r">
              <a:buNone/>
              <a:defRPr sz="1000">
                <a:solidFill>
                  <a:schemeClr val="dk2"/>
                </a:solidFill>
                <a:latin typeface="Montserrat"/>
                <a:ea typeface="Montserrat"/>
                <a:cs typeface="Montserrat"/>
                <a:sym typeface="Montserrat"/>
              </a:defRPr>
            </a:lvl7pPr>
            <a:lvl8pPr lvl="7" algn="r">
              <a:buNone/>
              <a:defRPr sz="1000">
                <a:solidFill>
                  <a:schemeClr val="dk2"/>
                </a:solidFill>
                <a:latin typeface="Montserrat"/>
                <a:ea typeface="Montserrat"/>
                <a:cs typeface="Montserrat"/>
                <a:sym typeface="Montserrat"/>
              </a:defRPr>
            </a:lvl8pPr>
            <a:lvl9pPr lvl="8" algn="r">
              <a:buNone/>
              <a:defRPr sz="10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2"/>
          <p:cNvSpPr txBox="1"/>
          <p:nvPr>
            <p:ph type="ctrTitle"/>
          </p:nvPr>
        </p:nvSpPr>
        <p:spPr>
          <a:xfrm>
            <a:off x="311708" y="86930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Real Estate Technology</a:t>
            </a:r>
            <a:endParaRPr sz="3600"/>
          </a:p>
        </p:txBody>
      </p:sp>
      <p:sp>
        <p:nvSpPr>
          <p:cNvPr id="52" name="Google Shape;52;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Threat or Opportunity?</a:t>
            </a:r>
            <a:endParaRPr sz="22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Steve Maarbani, </a:t>
            </a:r>
            <a:r>
              <a:rPr b="1" lang="en" sz="1000"/>
              <a:t>VentureCrowd CEO</a:t>
            </a:r>
            <a:endParaRPr b="1" sz="1000"/>
          </a:p>
        </p:txBody>
      </p:sp>
      <p:pic>
        <p:nvPicPr>
          <p:cNvPr id="53" name="Google Shape;53;p12"/>
          <p:cNvPicPr preferRelativeResize="0"/>
          <p:nvPr/>
        </p:nvPicPr>
        <p:blipFill>
          <a:blip r:embed="rId3">
            <a:alphaModFix/>
          </a:blip>
          <a:stretch>
            <a:fillRect/>
          </a:stretch>
        </p:blipFill>
        <p:spPr>
          <a:xfrm>
            <a:off x="355000" y="1333772"/>
            <a:ext cx="1809751" cy="46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nvSpPr>
        <p:spPr>
          <a:xfrm>
            <a:off x="5059075" y="3527025"/>
            <a:ext cx="2874300" cy="824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111621"/>
                </a:solidFill>
                <a:latin typeface="Montserrat"/>
                <a:ea typeface="Montserrat"/>
                <a:cs typeface="Montserrat"/>
                <a:sym typeface="Montserrat"/>
              </a:rPr>
              <a:t>In this century, cities will be revolutionised.</a:t>
            </a:r>
            <a:endParaRPr b="1" sz="1700">
              <a:solidFill>
                <a:srgbClr val="111621"/>
              </a:solidFill>
              <a:latin typeface="Montserrat"/>
              <a:ea typeface="Montserrat"/>
              <a:cs typeface="Montserrat"/>
              <a:sym typeface="Montserrat"/>
            </a:endParaRPr>
          </a:p>
        </p:txBody>
      </p:sp>
      <p:sp>
        <p:nvSpPr>
          <p:cNvPr id="141" name="Google Shape;141;p21"/>
          <p:cNvSpPr txBox="1"/>
          <p:nvPr>
            <p:ph type="title"/>
          </p:nvPr>
        </p:nvSpPr>
        <p:spPr>
          <a:xfrm>
            <a:off x="321300" y="673625"/>
            <a:ext cx="677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Legacy, Inefficiency and C</a:t>
            </a:r>
            <a:r>
              <a:rPr lang="en" sz="2100"/>
              <a:t>omplacency</a:t>
            </a:r>
            <a:r>
              <a:rPr lang="en" sz="2100"/>
              <a:t> </a:t>
            </a:r>
            <a:endParaRPr sz="2100"/>
          </a:p>
        </p:txBody>
      </p:sp>
      <p:sp>
        <p:nvSpPr>
          <p:cNvPr id="142" name="Google Shape;142;p21"/>
          <p:cNvSpPr txBox="1"/>
          <p:nvPr>
            <p:ph idx="1" type="body"/>
          </p:nvPr>
        </p:nvSpPr>
        <p:spPr>
          <a:xfrm>
            <a:off x="311700" y="1246325"/>
            <a:ext cx="4007700" cy="3419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Over the last decade, a number of industries that have a material impact on the way we live our lives have been transformed by technology in ways previously considered unimaginable.</a:t>
            </a:r>
            <a:endParaRPr sz="900"/>
          </a:p>
          <a:p>
            <a:pPr indent="0" lvl="0" marL="0" rtl="0" algn="l">
              <a:lnSpc>
                <a:spcPct val="115000"/>
              </a:lnSpc>
              <a:spcBef>
                <a:spcPts val="0"/>
              </a:spcBef>
              <a:spcAft>
                <a:spcPts val="0"/>
              </a:spcAft>
              <a:buNone/>
            </a:pPr>
            <a:r>
              <a:t/>
            </a:r>
            <a:endParaRPr sz="800"/>
          </a:p>
          <a:p>
            <a:pPr indent="0" lvl="0" marL="0" rtl="0" algn="l">
              <a:lnSpc>
                <a:spcPct val="115000"/>
              </a:lnSpc>
              <a:spcBef>
                <a:spcPts val="0"/>
              </a:spcBef>
              <a:spcAft>
                <a:spcPts val="0"/>
              </a:spcAft>
              <a:buNone/>
            </a:pPr>
            <a:r>
              <a:rPr lang="en" sz="800"/>
              <a:t>For example:</a:t>
            </a:r>
            <a:endParaRPr sz="800"/>
          </a:p>
          <a:p>
            <a:pPr indent="-279400" lvl="0" marL="457200" rtl="0" algn="l">
              <a:lnSpc>
                <a:spcPct val="115000"/>
              </a:lnSpc>
              <a:spcBef>
                <a:spcPts val="0"/>
              </a:spcBef>
              <a:spcAft>
                <a:spcPts val="0"/>
              </a:spcAft>
              <a:buSzPts val="800"/>
              <a:buChar char="●"/>
            </a:pPr>
            <a:r>
              <a:rPr lang="en" sz="800"/>
              <a:t>Media &amp; Advertising</a:t>
            </a:r>
            <a:endParaRPr sz="800"/>
          </a:p>
          <a:p>
            <a:pPr indent="-279400" lvl="0" marL="457200" rtl="0" algn="l">
              <a:lnSpc>
                <a:spcPct val="115000"/>
              </a:lnSpc>
              <a:spcBef>
                <a:spcPts val="0"/>
              </a:spcBef>
              <a:spcAft>
                <a:spcPts val="0"/>
              </a:spcAft>
              <a:buSzPts val="800"/>
              <a:buChar char="●"/>
            </a:pPr>
            <a:r>
              <a:rPr lang="en" sz="800"/>
              <a:t>Entertainment</a:t>
            </a:r>
            <a:endParaRPr sz="800"/>
          </a:p>
          <a:p>
            <a:pPr indent="-279400" lvl="0" marL="457200" rtl="0" algn="l">
              <a:lnSpc>
                <a:spcPct val="115000"/>
              </a:lnSpc>
              <a:spcBef>
                <a:spcPts val="0"/>
              </a:spcBef>
              <a:spcAft>
                <a:spcPts val="0"/>
              </a:spcAft>
              <a:buSzPts val="800"/>
              <a:buChar char="●"/>
            </a:pPr>
            <a:r>
              <a:rPr lang="en" sz="800"/>
              <a:t>Travel</a:t>
            </a:r>
            <a:endParaRPr sz="800"/>
          </a:p>
          <a:p>
            <a:pPr indent="-279400" lvl="0" marL="457200" rtl="0" algn="l">
              <a:lnSpc>
                <a:spcPct val="115000"/>
              </a:lnSpc>
              <a:spcBef>
                <a:spcPts val="0"/>
              </a:spcBef>
              <a:spcAft>
                <a:spcPts val="0"/>
              </a:spcAft>
              <a:buSzPts val="800"/>
              <a:buChar char="●"/>
            </a:pPr>
            <a:r>
              <a:rPr lang="en" sz="800"/>
              <a:t>Financial Services</a:t>
            </a:r>
            <a:endParaRPr sz="800"/>
          </a:p>
          <a:p>
            <a:pPr indent="-279400" lvl="0" marL="457200" rtl="0" algn="l">
              <a:lnSpc>
                <a:spcPct val="115000"/>
              </a:lnSpc>
              <a:spcBef>
                <a:spcPts val="0"/>
              </a:spcBef>
              <a:spcAft>
                <a:spcPts val="0"/>
              </a:spcAft>
              <a:buSzPts val="800"/>
              <a:buChar char="●"/>
            </a:pPr>
            <a:r>
              <a:rPr lang="en" sz="800"/>
              <a:t>Access &amp; Control</a:t>
            </a:r>
            <a:endParaRPr sz="800"/>
          </a:p>
          <a:p>
            <a:pPr indent="-279400" lvl="0" marL="457200" rtl="0" algn="l">
              <a:lnSpc>
                <a:spcPct val="115000"/>
              </a:lnSpc>
              <a:spcBef>
                <a:spcPts val="0"/>
              </a:spcBef>
              <a:spcAft>
                <a:spcPts val="0"/>
              </a:spcAft>
              <a:buSzPts val="800"/>
              <a:buChar char="●"/>
            </a:pPr>
            <a:r>
              <a:rPr lang="en" sz="800"/>
              <a:t>Transparency</a:t>
            </a:r>
            <a:endParaRPr sz="800"/>
          </a:p>
          <a:p>
            <a:pPr indent="-279400" lvl="0" marL="457200" rtl="0" algn="l">
              <a:lnSpc>
                <a:spcPct val="115000"/>
              </a:lnSpc>
              <a:spcBef>
                <a:spcPts val="0"/>
              </a:spcBef>
              <a:spcAft>
                <a:spcPts val="0"/>
              </a:spcAft>
              <a:buSzPts val="800"/>
              <a:buChar char="●"/>
            </a:pPr>
            <a:r>
              <a:rPr lang="en" sz="800"/>
              <a:t>Process</a:t>
            </a:r>
            <a:endParaRPr sz="800"/>
          </a:p>
          <a:p>
            <a:pPr indent="-279400" lvl="0" marL="457200" rtl="0" algn="l">
              <a:lnSpc>
                <a:spcPct val="115000"/>
              </a:lnSpc>
              <a:spcBef>
                <a:spcPts val="0"/>
              </a:spcBef>
              <a:spcAft>
                <a:spcPts val="0"/>
              </a:spcAft>
              <a:buSzPts val="800"/>
              <a:buChar char="●"/>
            </a:pPr>
            <a:r>
              <a:rPr lang="en" sz="800"/>
              <a:t>Cost</a:t>
            </a:r>
            <a:endParaRPr sz="800"/>
          </a:p>
          <a:p>
            <a:pPr indent="-279400" lvl="0" marL="457200" rtl="0" algn="l">
              <a:lnSpc>
                <a:spcPct val="115000"/>
              </a:lnSpc>
              <a:spcBef>
                <a:spcPts val="0"/>
              </a:spcBef>
              <a:spcAft>
                <a:spcPts val="0"/>
              </a:spcAft>
              <a:buSzPts val="800"/>
              <a:buChar char="●"/>
            </a:pPr>
            <a:r>
              <a:rPr lang="en" sz="800"/>
              <a:t>Trust</a:t>
            </a:r>
            <a:endParaRPr sz="800"/>
          </a:p>
        </p:txBody>
      </p:sp>
      <p:sp>
        <p:nvSpPr>
          <p:cNvPr id="143" name="Google Shape;143;p21"/>
          <p:cNvSpPr txBox="1"/>
          <p:nvPr>
            <p:ph idx="1" type="body"/>
          </p:nvPr>
        </p:nvSpPr>
        <p:spPr>
          <a:xfrm>
            <a:off x="4572000" y="1246325"/>
            <a:ext cx="4007700" cy="188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In the real estate sector today, many of the inefficiencies that drove the transformation of other industries continue to exist. The</a:t>
            </a:r>
            <a:endParaRPr sz="900"/>
          </a:p>
          <a:p>
            <a:pPr indent="0" lvl="0" marL="0" rtl="0" algn="l">
              <a:lnSpc>
                <a:spcPct val="115000"/>
              </a:lnSpc>
              <a:spcBef>
                <a:spcPts val="0"/>
              </a:spcBef>
              <a:spcAft>
                <a:spcPts val="0"/>
              </a:spcAft>
              <a:buNone/>
            </a:pPr>
            <a:r>
              <a:rPr lang="en" sz="900"/>
              <a:t>opportunities for the removal of low-value intermediaries, empowerment of consumers with greater access to product and transactional control, increase in transparency of information</a:t>
            </a:r>
            <a:endParaRPr sz="900"/>
          </a:p>
          <a:p>
            <a:pPr indent="0" lvl="0" marL="0" rtl="0" algn="l">
              <a:lnSpc>
                <a:spcPct val="115000"/>
              </a:lnSpc>
              <a:spcBef>
                <a:spcPts val="0"/>
              </a:spcBef>
              <a:spcAft>
                <a:spcPts val="0"/>
              </a:spcAft>
              <a:buNone/>
            </a:pPr>
            <a:r>
              <a:rPr lang="en" sz="900"/>
              <a:t>and trust, and the automation of tired legacy systems to create more user-centric processes across the sector are immediate and potentially very valuable.</a:t>
            </a:r>
            <a:endParaRPr sz="9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en" sz="900"/>
              <a:t>These dynamics represent easy wins for technology entrepreneurs and investors.</a:t>
            </a:r>
            <a:endParaRPr sz="900"/>
          </a:p>
        </p:txBody>
      </p:sp>
      <p:pic>
        <p:nvPicPr>
          <p:cNvPr id="144" name="Google Shape;144;p21"/>
          <p:cNvPicPr preferRelativeResize="0"/>
          <p:nvPr/>
        </p:nvPicPr>
        <p:blipFill>
          <a:blip r:embed="rId3">
            <a:alphaModFix amt="70000"/>
          </a:blip>
          <a:stretch>
            <a:fillRect/>
          </a:stretch>
        </p:blipFill>
        <p:spPr>
          <a:xfrm>
            <a:off x="7443876" y="3732271"/>
            <a:ext cx="822825" cy="822807"/>
          </a:xfrm>
          <a:prstGeom prst="rect">
            <a:avLst/>
          </a:prstGeom>
          <a:noFill/>
          <a:ln>
            <a:noFill/>
          </a:ln>
        </p:spPr>
      </p:pic>
      <p:pic>
        <p:nvPicPr>
          <p:cNvPr id="145" name="Google Shape;145;p21"/>
          <p:cNvPicPr preferRelativeResize="0"/>
          <p:nvPr/>
        </p:nvPicPr>
        <p:blipFill>
          <a:blip r:embed="rId4">
            <a:alphaModFix amt="70000"/>
          </a:blip>
          <a:stretch>
            <a:fillRect/>
          </a:stretch>
        </p:blipFill>
        <p:spPr>
          <a:xfrm>
            <a:off x="4759374" y="3239375"/>
            <a:ext cx="822825" cy="824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idx="1" type="body"/>
          </p:nvPr>
        </p:nvSpPr>
        <p:spPr>
          <a:xfrm>
            <a:off x="311700" y="813075"/>
            <a:ext cx="4774200" cy="3419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t>Consumer Expectations</a:t>
            </a:r>
            <a:endParaRPr b="1" sz="1000"/>
          </a:p>
          <a:p>
            <a:pPr indent="0" lvl="0" marL="0" rtl="0" algn="l">
              <a:lnSpc>
                <a:spcPct val="115000"/>
              </a:lnSpc>
              <a:spcBef>
                <a:spcPts val="0"/>
              </a:spcBef>
              <a:spcAft>
                <a:spcPts val="0"/>
              </a:spcAft>
              <a:buNone/>
            </a:pPr>
            <a:r>
              <a:t/>
            </a:r>
            <a:endParaRPr b="1" sz="1000"/>
          </a:p>
          <a:p>
            <a:pPr indent="0" lvl="0" marL="0" rtl="0" algn="l">
              <a:lnSpc>
                <a:spcPct val="115000"/>
              </a:lnSpc>
              <a:spcBef>
                <a:spcPts val="0"/>
              </a:spcBef>
              <a:spcAft>
                <a:spcPts val="0"/>
              </a:spcAft>
              <a:buNone/>
            </a:pPr>
            <a:r>
              <a:rPr lang="en" sz="900"/>
              <a:t>This pace of innovation in other industries, and the resulting ubiquity of digital technology in everything from finding a job to buying music, has heightened consumer expectations of the way in which they engage with all other aspects of their lives, including they way in which they experience the built environment experience. Social media platforms empowered consumers to access their trusted peer groups to make buying decisions. The likes of Uber empowered consumers with their own virtual fleet of drivers who will deliver almost anything to your door whenever you want it, in a manner that you control on your mobile from the comfort of your lounge room. </a:t>
            </a:r>
            <a:endParaRPr sz="900"/>
          </a:p>
          <a:p>
            <a:pPr indent="0" lvl="0" marL="0" rtl="0" algn="l">
              <a:lnSpc>
                <a:spcPct val="115000"/>
              </a:lnSpc>
              <a:spcBef>
                <a:spcPts val="0"/>
              </a:spcBef>
              <a:spcAft>
                <a:spcPts val="0"/>
              </a:spcAft>
              <a:buNone/>
            </a:pPr>
            <a:r>
              <a:t/>
            </a:r>
            <a:endParaRPr sz="900"/>
          </a:p>
          <a:p>
            <a:pPr indent="0" lvl="0" marL="0" rtl="0" algn="l">
              <a:spcBef>
                <a:spcPts val="0"/>
              </a:spcBef>
              <a:spcAft>
                <a:spcPts val="0"/>
              </a:spcAft>
              <a:buClr>
                <a:schemeClr val="dk1"/>
              </a:buClr>
              <a:buSzPts val="1100"/>
              <a:buFont typeface="Arial"/>
              <a:buNone/>
            </a:pPr>
            <a:r>
              <a:rPr lang="en" sz="900"/>
              <a:t>The likes of Spotify and Netflix empowered consumers with access to a world-wide music, television and film library that consumers can access on-demand. FinTech startups empowered consumers to search, compare and acquire everything from insurance policies to personal loans with relatively little human contact. In the wake of this, consumer expectations of real estate transactions and their experience with the built environment have been elevated. As innovation in other industries continues to power ahead, consumer expectations will continue to put pressure on the real estate sector to innovate.</a:t>
            </a:r>
            <a:endParaRPr sz="900"/>
          </a:p>
          <a:p>
            <a:pPr indent="0" lvl="0" marL="0" rtl="0" algn="l">
              <a:lnSpc>
                <a:spcPct val="115000"/>
              </a:lnSpc>
              <a:spcBef>
                <a:spcPts val="0"/>
              </a:spcBef>
              <a:spcAft>
                <a:spcPts val="0"/>
              </a:spcAft>
              <a:buNone/>
            </a:pPr>
            <a:r>
              <a:t/>
            </a:r>
            <a:endParaRPr sz="900"/>
          </a:p>
        </p:txBody>
      </p:sp>
      <p:pic>
        <p:nvPicPr>
          <p:cNvPr id="151" name="Google Shape;151;p22"/>
          <p:cNvPicPr preferRelativeResize="0"/>
          <p:nvPr/>
        </p:nvPicPr>
        <p:blipFill rotWithShape="1">
          <a:blip r:embed="rId3">
            <a:alphaModFix/>
          </a:blip>
          <a:srcRect b="0" l="28570" r="22890" t="0"/>
          <a:stretch/>
        </p:blipFill>
        <p:spPr>
          <a:xfrm>
            <a:off x="5399325" y="0"/>
            <a:ext cx="3744671" cy="51434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321300" y="673625"/>
            <a:ext cx="677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100"/>
          </a:p>
        </p:txBody>
      </p:sp>
      <p:sp>
        <p:nvSpPr>
          <p:cNvPr id="157" name="Google Shape;157;p23"/>
          <p:cNvSpPr txBox="1"/>
          <p:nvPr>
            <p:ph idx="1" type="body"/>
          </p:nvPr>
        </p:nvSpPr>
        <p:spPr>
          <a:xfrm>
            <a:off x="311700" y="1246325"/>
            <a:ext cx="4007700" cy="3419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t>Urbanisation</a:t>
            </a:r>
            <a:endParaRPr b="1" sz="1000"/>
          </a:p>
          <a:p>
            <a:pPr indent="0" lvl="0" marL="0" rtl="0" algn="l">
              <a:lnSpc>
                <a:spcPct val="115000"/>
              </a:lnSpc>
              <a:spcBef>
                <a:spcPts val="0"/>
              </a:spcBef>
              <a:spcAft>
                <a:spcPts val="0"/>
              </a:spcAft>
              <a:buNone/>
            </a:pPr>
            <a:r>
              <a:t/>
            </a:r>
            <a:endParaRPr b="1" sz="1000"/>
          </a:p>
          <a:p>
            <a:pPr indent="0" lvl="0" marL="0" rtl="0" algn="l">
              <a:lnSpc>
                <a:spcPct val="115000"/>
              </a:lnSpc>
              <a:spcBef>
                <a:spcPts val="0"/>
              </a:spcBef>
              <a:spcAft>
                <a:spcPts val="0"/>
              </a:spcAft>
              <a:buNone/>
            </a:pPr>
            <a:r>
              <a:rPr lang="en" sz="900"/>
              <a:t>In this century, cities will be revolutionised. According to the 2014 World Urbanization Prospects Report by the United Nations’ Department of Economic and Social Affairs, 54 percent of the world’s population currently lives in urban areas and over 400 cities now have a</a:t>
            </a:r>
            <a:endParaRPr sz="900"/>
          </a:p>
          <a:p>
            <a:pPr indent="0" lvl="0" marL="0" rtl="0" algn="l">
              <a:lnSpc>
                <a:spcPct val="115000"/>
              </a:lnSpc>
              <a:spcBef>
                <a:spcPts val="0"/>
              </a:spcBef>
              <a:spcAft>
                <a:spcPts val="0"/>
              </a:spcAft>
              <a:buNone/>
            </a:pPr>
            <a:r>
              <a:rPr lang="en" sz="900"/>
              <a:t>population greater than 1 million people. This number is forecast to reach 70% globally by 2050 but will be even higher in regions like the Asia Pacific and Eastern Europe where the average is</a:t>
            </a:r>
            <a:endParaRPr sz="900"/>
          </a:p>
          <a:p>
            <a:pPr indent="0" lvl="0" marL="0" rtl="0" algn="l">
              <a:lnSpc>
                <a:spcPct val="115000"/>
              </a:lnSpc>
              <a:spcBef>
                <a:spcPts val="0"/>
              </a:spcBef>
              <a:spcAft>
                <a:spcPts val="0"/>
              </a:spcAft>
              <a:buNone/>
            </a:pPr>
            <a:r>
              <a:rPr lang="en" sz="900"/>
              <a:t>closer to 85% </a:t>
            </a:r>
            <a:endParaRPr sz="9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en" sz="900"/>
              <a:t>The biggest changes in urbanisation will occur in the Asia Pacific region. Australia, China, India, Japan, and Thailand will see close to 20% of their populations move into urban areas i</a:t>
            </a:r>
            <a:r>
              <a:rPr lang="en" sz="900"/>
              <a:t>n the next thirty years.</a:t>
            </a:r>
            <a:endParaRPr sz="900"/>
          </a:p>
        </p:txBody>
      </p:sp>
      <p:sp>
        <p:nvSpPr>
          <p:cNvPr id="158" name="Google Shape;158;p23"/>
          <p:cNvSpPr txBox="1"/>
          <p:nvPr>
            <p:ph idx="1" type="body"/>
          </p:nvPr>
        </p:nvSpPr>
        <p:spPr>
          <a:xfrm>
            <a:off x="4572000" y="1551125"/>
            <a:ext cx="4007700" cy="18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This will be the largest mass migration of people in history, approaching 1 billion people over the next thirty years.</a:t>
            </a:r>
            <a:endParaRPr sz="900"/>
          </a:p>
          <a:p>
            <a:pPr indent="0" lvl="0" marL="0" rtl="0" algn="l">
              <a:spcBef>
                <a:spcPts val="0"/>
              </a:spcBef>
              <a:spcAft>
                <a:spcPts val="0"/>
              </a:spcAft>
              <a:buNone/>
            </a:pPr>
            <a:r>
              <a:rPr lang="en" sz="900"/>
              <a:t>As that migration occurs, the real estate related challenges of urbanization will need to be addressed. Challenges range from the most fundamental, such as the efficient provision</a:t>
            </a:r>
            <a:endParaRPr sz="900"/>
          </a:p>
          <a:p>
            <a:pPr indent="0" lvl="0" marL="0" rtl="0" algn="l">
              <a:spcBef>
                <a:spcPts val="0"/>
              </a:spcBef>
              <a:spcAft>
                <a:spcPts val="0"/>
              </a:spcAft>
              <a:buNone/>
            </a:pPr>
            <a:r>
              <a:rPr lang="en" sz="900"/>
              <a:t>of basic services and infrastructure, to the monumental, such as the development of smart cities.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These challenges will require innovative approaches that leverage cutting-edge technology, real-time data and the most advanced analytic tools. The cities of the future will need to be able to process large amounts of user and environmental data, use sensors and beacons to communicate the health of the city and its infrastructure, and access sufficient energy from sustainable sources.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 that context, RealTech companies will play a leading role in realising the cities of the future.</a:t>
            </a:r>
            <a:endParaRPr sz="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idx="1" type="body"/>
          </p:nvPr>
        </p:nvSpPr>
        <p:spPr>
          <a:xfrm>
            <a:off x="311700" y="636725"/>
            <a:ext cx="4007700" cy="3419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t>Mobile Technology</a:t>
            </a:r>
            <a:endParaRPr b="1" sz="1000"/>
          </a:p>
          <a:p>
            <a:pPr indent="0" lvl="0" marL="0" rtl="0" algn="l">
              <a:lnSpc>
                <a:spcPct val="115000"/>
              </a:lnSpc>
              <a:spcBef>
                <a:spcPts val="0"/>
              </a:spcBef>
              <a:spcAft>
                <a:spcPts val="0"/>
              </a:spcAft>
              <a:buNone/>
            </a:pPr>
            <a:r>
              <a:t/>
            </a:r>
            <a:endParaRPr b="1" sz="1000"/>
          </a:p>
          <a:p>
            <a:pPr indent="0" lvl="0" marL="0" rtl="0" algn="l">
              <a:lnSpc>
                <a:spcPct val="115000"/>
              </a:lnSpc>
              <a:spcBef>
                <a:spcPts val="0"/>
              </a:spcBef>
              <a:spcAft>
                <a:spcPts val="0"/>
              </a:spcAft>
              <a:buNone/>
            </a:pPr>
            <a:r>
              <a:rPr lang="en" sz="900"/>
              <a:t>In the last decade, smart phone penetration rates have escalated considerably. According to Ericson, there are 2.6 billion smartphone subscriptions globally 3. This number is expected to rise to 6.1 billion by 2020, led by huge growth in less mature markets. Factoring in internet-of-things and M2M services, mobile</a:t>
            </a:r>
            <a:endParaRPr sz="900"/>
          </a:p>
          <a:p>
            <a:pPr indent="0" lvl="0" marL="0" rtl="0" algn="l">
              <a:lnSpc>
                <a:spcPct val="115000"/>
              </a:lnSpc>
              <a:spcBef>
                <a:spcPts val="0"/>
              </a:spcBef>
              <a:spcAft>
                <a:spcPts val="0"/>
              </a:spcAft>
              <a:buNone/>
            </a:pPr>
            <a:r>
              <a:rPr lang="en" sz="900"/>
              <a:t>broadband and other basic feature phones, there will be 26 billion connected devices by 2020. According to the Pew Research Centre study into smart phone penetration, South Korea and Australia have the highest rates of smartphone ownership at 88% and 77% respectively.</a:t>
            </a:r>
            <a:endParaRPr sz="9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en" sz="900"/>
              <a:t>In 2016, for the first time in history, mobile internet usage overtook desktop fixed line internet use according to technology data company, Statcounter. In November 2016, mobile internet access accounted for 52% of use cases, while desktop access accounted for 48%. In 2009, only 2% of users accessed the internet through mobile devices. As consumers become more and more comfortable transacting through their mobile devices, traditional real estate sector participants will need to reinvent the way in which they engage with the mobile-enabled consumer in order to meet market expectations and remain relevant. </a:t>
            </a:r>
            <a:endParaRPr sz="900"/>
          </a:p>
        </p:txBody>
      </p:sp>
      <p:sp>
        <p:nvSpPr>
          <p:cNvPr id="164" name="Google Shape;164;p24"/>
          <p:cNvSpPr txBox="1"/>
          <p:nvPr>
            <p:ph idx="1" type="body"/>
          </p:nvPr>
        </p:nvSpPr>
        <p:spPr>
          <a:xfrm>
            <a:off x="4572000" y="941525"/>
            <a:ext cx="4007700" cy="18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Those who truly excel in the next decade will have a mobile presence that is guided by best practices in design thinking and the user experience, and will</a:t>
            </a:r>
            <a:endParaRPr sz="900"/>
          </a:p>
          <a:p>
            <a:pPr indent="0" lvl="0" marL="0" rtl="0" algn="l">
              <a:spcBef>
                <a:spcPts val="0"/>
              </a:spcBef>
              <a:spcAft>
                <a:spcPts val="0"/>
              </a:spcAft>
              <a:buNone/>
            </a:pPr>
            <a:r>
              <a:rPr lang="en" sz="900"/>
              <a:t>incorporate artificial intelligence features which</a:t>
            </a:r>
            <a:endParaRPr sz="900"/>
          </a:p>
          <a:p>
            <a:pPr indent="0" lvl="0" marL="0" rtl="0" algn="l">
              <a:spcBef>
                <a:spcPts val="0"/>
              </a:spcBef>
              <a:spcAft>
                <a:spcPts val="0"/>
              </a:spcAft>
              <a:buNone/>
            </a:pPr>
            <a:r>
              <a:rPr lang="en" sz="900"/>
              <a:t>pre-empt consumer behavior.</a:t>
            </a:r>
            <a:endParaRPr sz="900"/>
          </a:p>
        </p:txBody>
      </p:sp>
      <p:pic>
        <p:nvPicPr>
          <p:cNvPr id="165" name="Google Shape;165;p24"/>
          <p:cNvPicPr preferRelativeResize="0"/>
          <p:nvPr/>
        </p:nvPicPr>
        <p:blipFill>
          <a:blip r:embed="rId3">
            <a:alphaModFix/>
          </a:blip>
          <a:stretch>
            <a:fillRect/>
          </a:stretch>
        </p:blipFill>
        <p:spPr>
          <a:xfrm>
            <a:off x="4676500" y="2129275"/>
            <a:ext cx="4007701" cy="21575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idx="1" type="body"/>
          </p:nvPr>
        </p:nvSpPr>
        <p:spPr>
          <a:xfrm>
            <a:off x="311700" y="636725"/>
            <a:ext cx="4007700" cy="3419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t>Millennials</a:t>
            </a:r>
            <a:endParaRPr b="1" sz="10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en" sz="900"/>
              <a:t>In 2015 the number of millennials in the workforce overtook Gen X in Australia and the United States, representing a third of the workforce in each Country.</a:t>
            </a:r>
            <a:endParaRPr sz="9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en" sz="900"/>
              <a:t>According to the Brookings Institute Governance Studies Department’s recent forecast of the demography of the future workforce found that 75% of the workforce will be millennials by 2025. This is the same demographic group that has the highest percentage of smartphone ownership and interacts with their smartphone more than anything or anyone else.</a:t>
            </a:r>
            <a:endParaRPr sz="9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en" sz="900"/>
              <a:t>In fact, according to Nielsen “more than 74 percent feel that new technology makes their lives easier and 54 percent feel new technology helps them be closer to their friends and family .... Given their fluency and comfort with technology, millennials</a:t>
            </a:r>
            <a:endParaRPr sz="900"/>
          </a:p>
          <a:p>
            <a:pPr indent="0" lvl="0" marL="0" rtl="0" algn="l">
              <a:lnSpc>
                <a:spcPct val="115000"/>
              </a:lnSpc>
              <a:spcBef>
                <a:spcPts val="0"/>
              </a:spcBef>
              <a:spcAft>
                <a:spcPts val="0"/>
              </a:spcAft>
              <a:buNone/>
            </a:pPr>
            <a:r>
              <a:rPr lang="en" sz="900"/>
              <a:t>have more of a positive view of how technology is affecting their lives than any other generation. As a generation that grew up on their mobile phones begin to assume middle and senior management positions within the real estate sector, the rates of creation and adoption of RealTech within the industry is likely to increase accordingly.</a:t>
            </a:r>
            <a:endParaRPr sz="900"/>
          </a:p>
        </p:txBody>
      </p:sp>
      <p:pic>
        <p:nvPicPr>
          <p:cNvPr id="171" name="Google Shape;171;p25"/>
          <p:cNvPicPr preferRelativeResize="0"/>
          <p:nvPr/>
        </p:nvPicPr>
        <p:blipFill rotWithShape="1">
          <a:blip r:embed="rId3">
            <a:alphaModFix/>
          </a:blip>
          <a:srcRect b="0" l="28552" r="18444" t="0"/>
          <a:stretch/>
        </p:blipFill>
        <p:spPr>
          <a:xfrm>
            <a:off x="4772299" y="0"/>
            <a:ext cx="437169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11700" y="625875"/>
            <a:ext cx="443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future of RealTech</a:t>
            </a:r>
            <a:endParaRPr/>
          </a:p>
        </p:txBody>
      </p:sp>
      <p:sp>
        <p:nvSpPr>
          <p:cNvPr id="177" name="Google Shape;177;p26"/>
          <p:cNvSpPr txBox="1"/>
          <p:nvPr>
            <p:ph idx="1" type="body"/>
          </p:nvPr>
        </p:nvSpPr>
        <p:spPr>
          <a:xfrm>
            <a:off x="311700" y="1498695"/>
            <a:ext cx="4435200" cy="3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Global technology entrepreneurs and investors have already begun turning their attention to reinventing the real estate sector, through business model innovation and product innovation. Early examples, such as Airbnb, WeWork and Amazon demonstrate how RealTech disruptors can materially impact the markets in which they operate, leaving incumbents scrambling to catch up.</a:t>
            </a:r>
            <a:endParaRPr sz="1200"/>
          </a:p>
          <a:p>
            <a:pPr indent="0" lvl="0" marL="0" rtl="0" algn="l">
              <a:spcBef>
                <a:spcPts val="1600"/>
              </a:spcBef>
              <a:spcAft>
                <a:spcPts val="1600"/>
              </a:spcAft>
              <a:buNone/>
            </a:pPr>
            <a:r>
              <a:rPr lang="en" sz="900"/>
              <a:t>In this next phase of real estate sector transformation, real estate sector participants – from agencies to developers, financiers to property managers – will need to understand and integrate the latest in technological innovation in order to meet consumer demand and maintain investment returns. Forget location. The new battleground in real estate, is technology, technology, technology.</a:t>
            </a:r>
            <a:endParaRPr sz="900"/>
          </a:p>
        </p:txBody>
      </p:sp>
      <p:pic>
        <p:nvPicPr>
          <p:cNvPr id="178" name="Google Shape;178;p26"/>
          <p:cNvPicPr preferRelativeResize="0"/>
          <p:nvPr/>
        </p:nvPicPr>
        <p:blipFill>
          <a:blip r:embed="rId3">
            <a:alphaModFix/>
          </a:blip>
          <a:stretch>
            <a:fillRect/>
          </a:stretch>
        </p:blipFill>
        <p:spPr>
          <a:xfrm>
            <a:off x="7499300" y="2822475"/>
            <a:ext cx="1349453" cy="1349448"/>
          </a:xfrm>
          <a:prstGeom prst="rect">
            <a:avLst/>
          </a:prstGeom>
          <a:noFill/>
          <a:ln>
            <a:noFill/>
          </a:ln>
        </p:spPr>
      </p:pic>
      <p:pic>
        <p:nvPicPr>
          <p:cNvPr id="179" name="Google Shape;179;p26"/>
          <p:cNvPicPr preferRelativeResize="0"/>
          <p:nvPr/>
        </p:nvPicPr>
        <p:blipFill>
          <a:blip r:embed="rId4">
            <a:alphaModFix/>
          </a:blip>
          <a:stretch>
            <a:fillRect/>
          </a:stretch>
        </p:blipFill>
        <p:spPr>
          <a:xfrm>
            <a:off x="4880527" y="972998"/>
            <a:ext cx="1349450" cy="1351601"/>
          </a:xfrm>
          <a:prstGeom prst="rect">
            <a:avLst/>
          </a:prstGeom>
          <a:noFill/>
          <a:ln>
            <a:noFill/>
          </a:ln>
        </p:spPr>
      </p:pic>
      <p:sp>
        <p:nvSpPr>
          <p:cNvPr id="180" name="Google Shape;180;p26"/>
          <p:cNvSpPr txBox="1"/>
          <p:nvPr/>
        </p:nvSpPr>
        <p:spPr>
          <a:xfrm>
            <a:off x="5536975" y="1564928"/>
            <a:ext cx="2757000" cy="230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FFFFFF"/>
                </a:solidFill>
                <a:latin typeface="Montserrat"/>
                <a:ea typeface="Montserrat"/>
                <a:cs typeface="Montserrat"/>
                <a:sym typeface="Montserrat"/>
              </a:rPr>
              <a:t>Forget location. The new battleground in real estate, is </a:t>
            </a:r>
            <a:r>
              <a:rPr b="1" lang="en" sz="1700">
                <a:solidFill>
                  <a:srgbClr val="00B5BA"/>
                </a:solidFill>
                <a:latin typeface="Montserrat"/>
                <a:ea typeface="Montserrat"/>
                <a:cs typeface="Montserrat"/>
                <a:sym typeface="Montserrat"/>
              </a:rPr>
              <a:t>technology,</a:t>
            </a:r>
            <a:endParaRPr b="1" sz="1700">
              <a:solidFill>
                <a:srgbClr val="00B5BA"/>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 sz="1700">
                <a:solidFill>
                  <a:srgbClr val="007CB3"/>
                </a:solidFill>
                <a:latin typeface="Montserrat"/>
                <a:ea typeface="Montserrat"/>
                <a:cs typeface="Montserrat"/>
                <a:sym typeface="Montserrat"/>
              </a:rPr>
              <a:t>technology, </a:t>
            </a:r>
            <a:r>
              <a:rPr b="1" lang="en" sz="1700">
                <a:solidFill>
                  <a:srgbClr val="653594"/>
                </a:solidFill>
                <a:latin typeface="Montserrat"/>
                <a:ea typeface="Montserrat"/>
                <a:cs typeface="Montserrat"/>
                <a:sym typeface="Montserrat"/>
              </a:rPr>
              <a:t>technology.</a:t>
            </a:r>
            <a:endParaRPr b="1" sz="1700">
              <a:solidFill>
                <a:srgbClr val="653594"/>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11700" y="59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11621"/>
                </a:solidFill>
              </a:rPr>
              <a:t>Key Trends</a:t>
            </a:r>
            <a:endParaRPr>
              <a:solidFill>
                <a:srgbClr val="111621"/>
              </a:solidFill>
            </a:endParaRPr>
          </a:p>
          <a:p>
            <a:pPr indent="0" lvl="0" marL="0" rtl="0" algn="l">
              <a:spcBef>
                <a:spcPts val="0"/>
              </a:spcBef>
              <a:spcAft>
                <a:spcPts val="0"/>
              </a:spcAft>
              <a:buNone/>
            </a:pPr>
            <a:r>
              <a:t/>
            </a:r>
            <a:endParaRPr>
              <a:solidFill>
                <a:srgbClr val="111621"/>
              </a:solidFill>
            </a:endParaRPr>
          </a:p>
        </p:txBody>
      </p:sp>
      <p:sp>
        <p:nvSpPr>
          <p:cNvPr id="186" name="Google Shape;186;p27"/>
          <p:cNvSpPr txBox="1"/>
          <p:nvPr>
            <p:ph idx="1" type="body"/>
          </p:nvPr>
        </p:nvSpPr>
        <p:spPr>
          <a:xfrm>
            <a:off x="311700" y="13048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434343"/>
                </a:solidFill>
              </a:rPr>
              <a:t>Over the next five years, we expect to see the following:</a:t>
            </a:r>
            <a:endParaRPr sz="1100">
              <a:solidFill>
                <a:srgbClr val="434343"/>
              </a:solidFill>
            </a:endParaRPr>
          </a:p>
          <a:p>
            <a:pPr indent="-295275" lvl="0" marL="457200" rtl="0" algn="l">
              <a:spcBef>
                <a:spcPts val="1600"/>
              </a:spcBef>
              <a:spcAft>
                <a:spcPts val="0"/>
              </a:spcAft>
              <a:buClr>
                <a:srgbClr val="434343"/>
              </a:buClr>
              <a:buSzPts val="1050"/>
              <a:buAutoNum type="arabicPeriod"/>
            </a:pPr>
            <a:r>
              <a:rPr b="1" lang="en" sz="1050">
                <a:solidFill>
                  <a:srgbClr val="434343"/>
                </a:solidFill>
              </a:rPr>
              <a:t>Capital - </a:t>
            </a:r>
            <a:r>
              <a:rPr lang="en" sz="1050">
                <a:solidFill>
                  <a:srgbClr val="434343"/>
                </a:solidFill>
              </a:rPr>
              <a:t>Investment capital into RealTech companies will continue to increase, eventually exceeding the annual level of capital currently invested in FinTech. We anticipate the number of global RealTech focused investors to increase exponentially, resulting in the annual volume of investment capital into RealTech reaching $20 billion by 2020.</a:t>
            </a:r>
            <a:endParaRPr sz="1050">
              <a:solidFill>
                <a:srgbClr val="434343"/>
              </a:solidFill>
            </a:endParaRPr>
          </a:p>
          <a:p>
            <a:pPr indent="-295275" lvl="0" marL="457200" rtl="0" algn="l">
              <a:spcBef>
                <a:spcPts val="0"/>
              </a:spcBef>
              <a:spcAft>
                <a:spcPts val="0"/>
              </a:spcAft>
              <a:buClr>
                <a:srgbClr val="434343"/>
              </a:buClr>
              <a:buSzPts val="1050"/>
              <a:buAutoNum type="arabicPeriod"/>
            </a:pPr>
            <a:r>
              <a:rPr b="1" lang="en" sz="1050">
                <a:solidFill>
                  <a:srgbClr val="434343"/>
                </a:solidFill>
              </a:rPr>
              <a:t>Volume - </a:t>
            </a:r>
            <a:r>
              <a:rPr lang="en" sz="1100">
                <a:solidFill>
                  <a:srgbClr val="434343"/>
                </a:solidFill>
              </a:rPr>
              <a:t>The volume and depth of RealTech innovation will increase, with more specialized technological solutions for nuanced real estate challenges as well as growing competition for more generalised solutions. </a:t>
            </a:r>
            <a:endParaRPr sz="1050">
              <a:solidFill>
                <a:srgbClr val="434343"/>
              </a:solidFill>
            </a:endParaRPr>
          </a:p>
        </p:txBody>
      </p:sp>
      <p:sp>
        <p:nvSpPr>
          <p:cNvPr id="187" name="Google Shape;187;p27"/>
          <p:cNvSpPr txBox="1"/>
          <p:nvPr>
            <p:ph idx="1" type="body"/>
          </p:nvPr>
        </p:nvSpPr>
        <p:spPr>
          <a:xfrm>
            <a:off x="4572000" y="1304875"/>
            <a:ext cx="39999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100">
                <a:solidFill>
                  <a:srgbClr val="434343"/>
                </a:solidFill>
              </a:rPr>
              <a:t>The volume and depth of RealTech innovation will increase, with more specialized technological solutions for nuanced real estate challenges as well as</a:t>
            </a:r>
            <a:endParaRPr sz="1100">
              <a:solidFill>
                <a:srgbClr val="434343"/>
              </a:solidFill>
            </a:endParaRPr>
          </a:p>
          <a:p>
            <a:pPr indent="0" lvl="0" marL="457200" rtl="0" algn="l">
              <a:spcBef>
                <a:spcPts val="0"/>
              </a:spcBef>
              <a:spcAft>
                <a:spcPts val="0"/>
              </a:spcAft>
              <a:buNone/>
            </a:pPr>
            <a:r>
              <a:rPr lang="en" sz="1100">
                <a:solidFill>
                  <a:srgbClr val="434343"/>
                </a:solidFill>
              </a:rPr>
              <a:t>growing competition for more generalised solutions. As the RealTech sector matures, variations in business models and service offerings, and a clearer differentiation in the value propositions of new technologies will begin to emerge. The development of offerings in commercial, industrial, retail and hospitality categories will become more defined.</a:t>
            </a:r>
            <a:endParaRPr sz="1100">
              <a:solidFill>
                <a:srgbClr val="434343"/>
              </a:solidFill>
            </a:endParaRPr>
          </a:p>
          <a:p>
            <a:pPr indent="-298450" lvl="0" marL="457200" rtl="0" algn="l">
              <a:spcBef>
                <a:spcPts val="0"/>
              </a:spcBef>
              <a:spcAft>
                <a:spcPts val="0"/>
              </a:spcAft>
              <a:buClr>
                <a:srgbClr val="434343"/>
              </a:buClr>
              <a:buSzPts val="1100"/>
              <a:buAutoNum type="arabicPeriod" startAt="3"/>
            </a:pPr>
            <a:r>
              <a:rPr b="1" lang="en" sz="1100">
                <a:solidFill>
                  <a:srgbClr val="434343"/>
                </a:solidFill>
              </a:rPr>
              <a:t>People - </a:t>
            </a:r>
            <a:r>
              <a:rPr lang="en" sz="1100">
                <a:solidFill>
                  <a:srgbClr val="434343"/>
                </a:solidFill>
              </a:rPr>
              <a:t>Real estate sector specialists will begin to exit the major real estate corporates and consulting firms to build new businesses that focus on solving problems familiar to them in more agile, rewarding working environments. </a:t>
            </a:r>
            <a:endParaRPr sz="1100">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311700" y="59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11621"/>
                </a:solidFill>
              </a:rPr>
              <a:t>Key Trends continued</a:t>
            </a:r>
            <a:endParaRPr>
              <a:solidFill>
                <a:srgbClr val="111621"/>
              </a:solidFill>
            </a:endParaRPr>
          </a:p>
          <a:p>
            <a:pPr indent="0" lvl="0" marL="0" rtl="0" algn="l">
              <a:spcBef>
                <a:spcPts val="0"/>
              </a:spcBef>
              <a:spcAft>
                <a:spcPts val="0"/>
              </a:spcAft>
              <a:buNone/>
            </a:pPr>
            <a:r>
              <a:t/>
            </a:r>
            <a:endParaRPr>
              <a:solidFill>
                <a:srgbClr val="111621"/>
              </a:solidFill>
            </a:endParaRPr>
          </a:p>
        </p:txBody>
      </p:sp>
      <p:sp>
        <p:nvSpPr>
          <p:cNvPr id="193" name="Google Shape;193;p28"/>
          <p:cNvSpPr txBox="1"/>
          <p:nvPr>
            <p:ph idx="1" type="body"/>
          </p:nvPr>
        </p:nvSpPr>
        <p:spPr>
          <a:xfrm>
            <a:off x="311700" y="1304875"/>
            <a:ext cx="39999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100">
                <a:solidFill>
                  <a:srgbClr val="434343"/>
                </a:solidFill>
              </a:rPr>
              <a:t>Early examples of RealTech companies show that the majority are founded by former real estate sector insiders. As dissatisfaction with the slow-moving titans increases, this exodus will begin to affect the ability of major corporates to attract and retain entrepreneurial talent at all levels.</a:t>
            </a:r>
            <a:endParaRPr sz="1100">
              <a:solidFill>
                <a:srgbClr val="434343"/>
              </a:solidFill>
            </a:endParaRPr>
          </a:p>
          <a:p>
            <a:pPr indent="-298450" lvl="0" marL="457200" rtl="0" algn="l">
              <a:spcBef>
                <a:spcPts val="0"/>
              </a:spcBef>
              <a:spcAft>
                <a:spcPts val="0"/>
              </a:spcAft>
              <a:buClr>
                <a:srgbClr val="434343"/>
              </a:buClr>
              <a:buSzPts val="1100"/>
              <a:buAutoNum type="arabicPeriod" startAt="4"/>
            </a:pPr>
            <a:r>
              <a:rPr b="1" lang="en" sz="1100">
                <a:solidFill>
                  <a:srgbClr val="434343"/>
                </a:solidFill>
              </a:rPr>
              <a:t>Incumbents - </a:t>
            </a:r>
            <a:r>
              <a:rPr lang="en" sz="1100">
                <a:solidFill>
                  <a:srgbClr val="434343"/>
                </a:solidFill>
              </a:rPr>
              <a:t>Real estate sector incumbents and those with material exposure to real estate assets will increase their focus on understanding the impact of RealTech and incorporating emerging innovation into existing and future projects and portfolios. More and more major corporates will establish corporate venturing functions and these teams will become as important as the M&amp;A function.</a:t>
            </a:r>
            <a:endParaRPr sz="1100">
              <a:solidFill>
                <a:srgbClr val="434343"/>
              </a:solidFill>
            </a:endParaRPr>
          </a:p>
          <a:p>
            <a:pPr indent="0" lvl="0" marL="457200" rtl="0" algn="l">
              <a:spcBef>
                <a:spcPts val="0"/>
              </a:spcBef>
              <a:spcAft>
                <a:spcPts val="0"/>
              </a:spcAft>
              <a:buNone/>
            </a:pPr>
            <a:r>
              <a:t/>
            </a:r>
            <a:endParaRPr sz="1100">
              <a:solidFill>
                <a:srgbClr val="434343"/>
              </a:solidFill>
            </a:endParaRPr>
          </a:p>
        </p:txBody>
      </p:sp>
      <p:sp>
        <p:nvSpPr>
          <p:cNvPr id="194" name="Google Shape;194;p28"/>
          <p:cNvSpPr txBox="1"/>
          <p:nvPr>
            <p:ph idx="1" type="body"/>
          </p:nvPr>
        </p:nvSpPr>
        <p:spPr>
          <a:xfrm>
            <a:off x="4572000" y="1304875"/>
            <a:ext cx="39999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100">
                <a:solidFill>
                  <a:srgbClr val="434343"/>
                </a:solidFill>
              </a:rPr>
              <a:t>Issues range from how to integrate cutting-edge technologies into projects with long approval and development cycles to managing the risks of </a:t>
            </a:r>
            <a:r>
              <a:rPr lang="en" sz="1100">
                <a:solidFill>
                  <a:srgbClr val="434343"/>
                </a:solidFill>
              </a:rPr>
              <a:t>a </a:t>
            </a:r>
            <a:r>
              <a:rPr lang="en" sz="1100">
                <a:solidFill>
                  <a:srgbClr val="434343"/>
                </a:solidFill>
              </a:rPr>
              <a:t>long-term investment in the wrong technologies, through to the broader challenge of driving cultural change through organisations with highly entrenched methods of operating.</a:t>
            </a:r>
            <a:endParaRPr sz="1100">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311700" y="59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11621"/>
                </a:solidFill>
              </a:rPr>
              <a:t>Key Trends continued</a:t>
            </a:r>
            <a:endParaRPr>
              <a:solidFill>
                <a:srgbClr val="111621"/>
              </a:solidFill>
            </a:endParaRPr>
          </a:p>
          <a:p>
            <a:pPr indent="0" lvl="0" marL="0" rtl="0" algn="l">
              <a:spcBef>
                <a:spcPts val="0"/>
              </a:spcBef>
              <a:spcAft>
                <a:spcPts val="0"/>
              </a:spcAft>
              <a:buNone/>
            </a:pPr>
            <a:r>
              <a:t/>
            </a:r>
            <a:endParaRPr>
              <a:solidFill>
                <a:srgbClr val="111621"/>
              </a:solidFill>
            </a:endParaRPr>
          </a:p>
        </p:txBody>
      </p:sp>
      <p:sp>
        <p:nvSpPr>
          <p:cNvPr id="200" name="Google Shape;200;p29"/>
          <p:cNvSpPr txBox="1"/>
          <p:nvPr>
            <p:ph idx="1" type="body"/>
          </p:nvPr>
        </p:nvSpPr>
        <p:spPr>
          <a:xfrm>
            <a:off x="311700" y="1304875"/>
            <a:ext cx="45129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100">
                <a:solidFill>
                  <a:srgbClr val="434343"/>
                </a:solidFill>
              </a:rPr>
              <a:t>In devising a corporate innovation and venturing strategy, organisations will need to:</a:t>
            </a:r>
            <a:endParaRPr sz="1100">
              <a:solidFill>
                <a:srgbClr val="434343"/>
              </a:solidFill>
            </a:endParaRPr>
          </a:p>
          <a:p>
            <a:pPr indent="0" lvl="0" marL="457200" rtl="0" algn="l">
              <a:spcBef>
                <a:spcPts val="0"/>
              </a:spcBef>
              <a:spcAft>
                <a:spcPts val="0"/>
              </a:spcAft>
              <a:buNone/>
            </a:pPr>
            <a:r>
              <a:t/>
            </a:r>
            <a:endParaRPr sz="1100">
              <a:solidFill>
                <a:srgbClr val="434343"/>
              </a:solidFill>
            </a:endParaRPr>
          </a:p>
          <a:p>
            <a:pPr indent="-285750" lvl="0" marL="914400" rtl="0" algn="l">
              <a:spcBef>
                <a:spcPts val="0"/>
              </a:spcBef>
              <a:spcAft>
                <a:spcPts val="0"/>
              </a:spcAft>
              <a:buClr>
                <a:srgbClr val="434343"/>
              </a:buClr>
              <a:buSzPts val="900"/>
              <a:buChar char="●"/>
            </a:pPr>
            <a:r>
              <a:rPr b="1" lang="en" sz="900">
                <a:solidFill>
                  <a:srgbClr val="434343"/>
                </a:solidFill>
              </a:rPr>
              <a:t>Objectives - </a:t>
            </a:r>
            <a:r>
              <a:rPr lang="en" sz="900">
                <a:solidFill>
                  <a:srgbClr val="434343"/>
                </a:solidFill>
              </a:rPr>
              <a:t>define the measurable objectives of the organisation from such a strategy.</a:t>
            </a:r>
            <a:endParaRPr sz="900">
              <a:solidFill>
                <a:srgbClr val="434343"/>
              </a:solidFill>
            </a:endParaRPr>
          </a:p>
          <a:p>
            <a:pPr indent="-285750" lvl="0" marL="914400" rtl="0" algn="l">
              <a:spcBef>
                <a:spcPts val="0"/>
              </a:spcBef>
              <a:spcAft>
                <a:spcPts val="0"/>
              </a:spcAft>
              <a:buClr>
                <a:srgbClr val="434343"/>
              </a:buClr>
              <a:buSzPts val="900"/>
              <a:buChar char="●"/>
            </a:pPr>
            <a:r>
              <a:rPr b="1" lang="en" sz="900">
                <a:solidFill>
                  <a:srgbClr val="434343"/>
                </a:solidFill>
              </a:rPr>
              <a:t>Pipeline - </a:t>
            </a:r>
            <a:r>
              <a:rPr lang="en" sz="900">
                <a:solidFill>
                  <a:srgbClr val="434343"/>
                </a:solidFill>
              </a:rPr>
              <a:t>implement processes to ensure early exposure to the best of breed emerging technologies in their sector.</a:t>
            </a:r>
            <a:endParaRPr sz="900">
              <a:solidFill>
                <a:srgbClr val="434343"/>
              </a:solidFill>
            </a:endParaRPr>
          </a:p>
          <a:p>
            <a:pPr indent="-285750" lvl="0" marL="914400" rtl="0" algn="l">
              <a:spcBef>
                <a:spcPts val="0"/>
              </a:spcBef>
              <a:spcAft>
                <a:spcPts val="0"/>
              </a:spcAft>
              <a:buClr>
                <a:srgbClr val="434343"/>
              </a:buClr>
              <a:buSzPts val="900"/>
              <a:buChar char="●"/>
            </a:pPr>
            <a:r>
              <a:rPr b="1" lang="en" sz="900">
                <a:solidFill>
                  <a:srgbClr val="434343"/>
                </a:solidFill>
              </a:rPr>
              <a:t>Engagement - </a:t>
            </a:r>
            <a:r>
              <a:rPr lang="en" sz="900">
                <a:solidFill>
                  <a:srgbClr val="434343"/>
                </a:solidFill>
              </a:rPr>
              <a:t>understand the various transaction options and have in place pathways for engaging with different early stage technology companies on </a:t>
            </a:r>
            <a:r>
              <a:rPr lang="en" sz="900">
                <a:solidFill>
                  <a:srgbClr val="434343"/>
                </a:solidFill>
              </a:rPr>
              <a:t>a </a:t>
            </a:r>
            <a:r>
              <a:rPr lang="en" sz="900">
                <a:solidFill>
                  <a:srgbClr val="434343"/>
                </a:solidFill>
              </a:rPr>
              <a:t>case-bycase basis; and</a:t>
            </a:r>
            <a:endParaRPr sz="900">
              <a:solidFill>
                <a:srgbClr val="434343"/>
              </a:solidFill>
            </a:endParaRPr>
          </a:p>
          <a:p>
            <a:pPr indent="-285750" lvl="0" marL="914400" rtl="0" algn="l">
              <a:spcBef>
                <a:spcPts val="0"/>
              </a:spcBef>
              <a:spcAft>
                <a:spcPts val="0"/>
              </a:spcAft>
              <a:buClr>
                <a:srgbClr val="434343"/>
              </a:buClr>
              <a:buSzPts val="900"/>
              <a:buChar char="●"/>
            </a:pPr>
            <a:r>
              <a:rPr b="1" lang="en" sz="900">
                <a:solidFill>
                  <a:srgbClr val="434343"/>
                </a:solidFill>
              </a:rPr>
              <a:t>Synergy Realisation -</a:t>
            </a:r>
            <a:r>
              <a:rPr lang="en" sz="900">
                <a:solidFill>
                  <a:srgbClr val="434343"/>
                </a:solidFill>
              </a:rPr>
              <a:t> agree the resources the organisation is prepared to leverage in order to maximize the outcomes of its innovation and venturing strategy and ensure the support of key internal stakeholders to ensure synergies can be realized.</a:t>
            </a:r>
            <a:endParaRPr sz="900">
              <a:solidFill>
                <a:srgbClr val="434343"/>
              </a:solidFill>
            </a:endParaRPr>
          </a:p>
        </p:txBody>
      </p:sp>
      <p:sp>
        <p:nvSpPr>
          <p:cNvPr id="201" name="Google Shape;201;p29"/>
          <p:cNvSpPr txBox="1"/>
          <p:nvPr>
            <p:ph idx="1" type="body"/>
          </p:nvPr>
        </p:nvSpPr>
        <p:spPr>
          <a:xfrm>
            <a:off x="5201100" y="1898275"/>
            <a:ext cx="3327600" cy="17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434343"/>
                </a:solidFill>
              </a:rPr>
              <a:t>Many of the world’s largest real estate organisations have</a:t>
            </a:r>
            <a:endParaRPr sz="1600">
              <a:solidFill>
                <a:srgbClr val="434343"/>
              </a:solidFill>
            </a:endParaRPr>
          </a:p>
          <a:p>
            <a:pPr indent="0" lvl="0" marL="0" rtl="0" algn="ctr">
              <a:spcBef>
                <a:spcPts val="0"/>
              </a:spcBef>
              <a:spcAft>
                <a:spcPts val="0"/>
              </a:spcAft>
              <a:buNone/>
            </a:pPr>
            <a:r>
              <a:rPr lang="en" sz="1600">
                <a:solidFill>
                  <a:srgbClr val="434343"/>
                </a:solidFill>
              </a:rPr>
              <a:t>already begun this journey. For many others, time may well be running out.</a:t>
            </a:r>
            <a:endParaRPr sz="1600">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0"/>
          <p:cNvPicPr preferRelativeResize="0"/>
          <p:nvPr/>
        </p:nvPicPr>
        <p:blipFill rotWithShape="1">
          <a:blip r:embed="rId3">
            <a:alphaModFix/>
          </a:blip>
          <a:srcRect b="10193" l="0" r="0" t="0"/>
          <a:stretch/>
        </p:blipFill>
        <p:spPr>
          <a:xfrm>
            <a:off x="0" y="0"/>
            <a:ext cx="9144001" cy="5143500"/>
          </a:xfrm>
          <a:prstGeom prst="rect">
            <a:avLst/>
          </a:prstGeom>
          <a:noFill/>
          <a:ln>
            <a:noFill/>
          </a:ln>
        </p:spPr>
      </p:pic>
      <p:sp>
        <p:nvSpPr>
          <p:cNvPr id="207" name="Google Shape;207;p30"/>
          <p:cNvSpPr txBox="1"/>
          <p:nvPr>
            <p:ph type="ctrTitle"/>
          </p:nvPr>
        </p:nvSpPr>
        <p:spPr>
          <a:xfrm>
            <a:off x="311708" y="8969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208" name="Google Shape;208;p3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Steve Maarbani, </a:t>
            </a:r>
            <a:r>
              <a:rPr b="1" lang="en" sz="1000">
                <a:solidFill>
                  <a:schemeClr val="lt1"/>
                </a:solidFill>
              </a:rPr>
              <a:t>VentureCrowd CEO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title"/>
          </p:nvPr>
        </p:nvSpPr>
        <p:spPr>
          <a:xfrm>
            <a:off x="311700" y="625875"/>
            <a:ext cx="443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Threat or Opportunity?</a:t>
            </a:r>
            <a:endParaRPr/>
          </a:p>
        </p:txBody>
      </p:sp>
      <p:sp>
        <p:nvSpPr>
          <p:cNvPr id="59" name="Google Shape;59;p13"/>
          <p:cNvSpPr txBox="1"/>
          <p:nvPr>
            <p:ph idx="1" type="body"/>
          </p:nvPr>
        </p:nvSpPr>
        <p:spPr>
          <a:xfrm>
            <a:off x="311700" y="1498695"/>
            <a:ext cx="4435200" cy="3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 real estate sector is undergoing a fundamental transformation, fuelled by technological change that will be more consequential than at any other time in recent history.</a:t>
            </a:r>
            <a:endParaRPr sz="1200"/>
          </a:p>
          <a:p>
            <a:pPr indent="0" lvl="0" marL="0" rtl="0" algn="l">
              <a:spcBef>
                <a:spcPts val="1600"/>
              </a:spcBef>
              <a:spcAft>
                <a:spcPts val="0"/>
              </a:spcAft>
              <a:buNone/>
            </a:pPr>
            <a:r>
              <a:rPr lang="en" sz="900"/>
              <a:t>Driven by the demand for greater efficiencies throughout the sector and enhanced user experiences, new technologies are reimagining every aspect of the way in which real estate is procured, developed, managed and utilised.</a:t>
            </a:r>
            <a:endParaRPr sz="900"/>
          </a:p>
          <a:p>
            <a:pPr indent="0" lvl="0" marL="0" rtl="0" algn="l">
              <a:spcBef>
                <a:spcPts val="1600"/>
              </a:spcBef>
              <a:spcAft>
                <a:spcPts val="1600"/>
              </a:spcAft>
              <a:buNone/>
            </a:pPr>
            <a:r>
              <a:rPr lang="en" sz="900"/>
              <a:t>The extraordinary pace of innovation in other industries, and the resulting ubiquity of digital technology in everything from ordering a pizza to managing your finances, has heightened consumer expectations of every other aspect of their lives, including their relationship with the built environment.</a:t>
            </a:r>
            <a:endParaRPr sz="900"/>
          </a:p>
        </p:txBody>
      </p:sp>
      <p:pic>
        <p:nvPicPr>
          <p:cNvPr id="60" name="Google Shape;60;p13"/>
          <p:cNvPicPr preferRelativeResize="0"/>
          <p:nvPr/>
        </p:nvPicPr>
        <p:blipFill>
          <a:blip r:embed="rId3">
            <a:alphaModFix/>
          </a:blip>
          <a:stretch>
            <a:fillRect/>
          </a:stretch>
        </p:blipFill>
        <p:spPr>
          <a:xfrm>
            <a:off x="7499300" y="2822475"/>
            <a:ext cx="1349453" cy="1349448"/>
          </a:xfrm>
          <a:prstGeom prst="rect">
            <a:avLst/>
          </a:prstGeom>
          <a:noFill/>
          <a:ln>
            <a:noFill/>
          </a:ln>
        </p:spPr>
      </p:pic>
      <p:pic>
        <p:nvPicPr>
          <p:cNvPr id="61" name="Google Shape;61;p13"/>
          <p:cNvPicPr preferRelativeResize="0"/>
          <p:nvPr/>
        </p:nvPicPr>
        <p:blipFill>
          <a:blip r:embed="rId4">
            <a:alphaModFix/>
          </a:blip>
          <a:stretch>
            <a:fillRect/>
          </a:stretch>
        </p:blipFill>
        <p:spPr>
          <a:xfrm>
            <a:off x="4880527" y="972998"/>
            <a:ext cx="1349450" cy="1351601"/>
          </a:xfrm>
          <a:prstGeom prst="rect">
            <a:avLst/>
          </a:prstGeom>
          <a:noFill/>
          <a:ln>
            <a:noFill/>
          </a:ln>
        </p:spPr>
      </p:pic>
      <p:sp>
        <p:nvSpPr>
          <p:cNvPr id="62" name="Google Shape;62;p13"/>
          <p:cNvSpPr txBox="1"/>
          <p:nvPr/>
        </p:nvSpPr>
        <p:spPr>
          <a:xfrm>
            <a:off x="5536975" y="1564928"/>
            <a:ext cx="2757000" cy="230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700">
                <a:solidFill>
                  <a:srgbClr val="FFFFFF"/>
                </a:solidFill>
                <a:latin typeface="Montserrat"/>
                <a:ea typeface="Montserrat"/>
                <a:cs typeface="Montserrat"/>
                <a:sym typeface="Montserrat"/>
              </a:rPr>
              <a:t>In this next phase of real estate sector transformation, the</a:t>
            </a:r>
            <a:endParaRPr b="1" sz="1700">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 sz="1700">
                <a:solidFill>
                  <a:srgbClr val="FFFFFF"/>
                </a:solidFill>
                <a:latin typeface="Montserrat"/>
                <a:ea typeface="Montserrat"/>
                <a:cs typeface="Montserrat"/>
                <a:sym typeface="Montserrat"/>
              </a:rPr>
              <a:t>business of ‘bricks and mortar’ will no longer be about bricks nor mortar.</a:t>
            </a:r>
            <a:endParaRPr b="1" sz="1300">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4"/>
          <p:cNvPicPr preferRelativeResize="0"/>
          <p:nvPr/>
        </p:nvPicPr>
        <p:blipFill rotWithShape="1">
          <a:blip r:embed="rId3">
            <a:alphaModFix/>
          </a:blip>
          <a:srcRect b="0" l="6197" r="24396" t="0"/>
          <a:stretch/>
        </p:blipFill>
        <p:spPr>
          <a:xfrm>
            <a:off x="0" y="0"/>
            <a:ext cx="9144001"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59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11621"/>
                </a:solidFill>
              </a:rPr>
              <a:t>Defining RealTech</a:t>
            </a:r>
            <a:endParaRPr>
              <a:solidFill>
                <a:srgbClr val="111621"/>
              </a:solidFill>
            </a:endParaRPr>
          </a:p>
          <a:p>
            <a:pPr indent="0" lvl="0" marL="0" rtl="0" algn="l">
              <a:spcBef>
                <a:spcPts val="0"/>
              </a:spcBef>
              <a:spcAft>
                <a:spcPts val="0"/>
              </a:spcAft>
              <a:buNone/>
            </a:pPr>
            <a:r>
              <a:t/>
            </a:r>
            <a:endParaRPr>
              <a:solidFill>
                <a:srgbClr val="111621"/>
              </a:solidFill>
            </a:endParaRPr>
          </a:p>
        </p:txBody>
      </p:sp>
      <p:sp>
        <p:nvSpPr>
          <p:cNvPr id="73" name="Google Shape;73;p15"/>
          <p:cNvSpPr txBox="1"/>
          <p:nvPr>
            <p:ph idx="1" type="body"/>
          </p:nvPr>
        </p:nvSpPr>
        <p:spPr>
          <a:xfrm>
            <a:off x="311700" y="13048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434343"/>
                </a:solidFill>
              </a:rPr>
              <a:t>RealTech, short for Real Estate Technology, refers to technologies that impact the built environment and the real estate sector, either through business model innovation or product innovation, affecting the way we live, work and play.</a:t>
            </a:r>
            <a:endParaRPr sz="1100">
              <a:solidFill>
                <a:srgbClr val="434343"/>
              </a:solidFill>
            </a:endParaRPr>
          </a:p>
          <a:p>
            <a:pPr indent="0" lvl="0" marL="0" rtl="0" algn="l">
              <a:spcBef>
                <a:spcPts val="1600"/>
              </a:spcBef>
              <a:spcAft>
                <a:spcPts val="0"/>
              </a:spcAft>
              <a:buClr>
                <a:schemeClr val="dk1"/>
              </a:buClr>
              <a:buSzPts val="1100"/>
              <a:buFont typeface="Arial"/>
              <a:buNone/>
            </a:pPr>
            <a:r>
              <a:rPr b="1" lang="en" sz="1050">
                <a:solidFill>
                  <a:srgbClr val="434343"/>
                </a:solidFill>
              </a:rPr>
              <a:t>RealTech Categories</a:t>
            </a:r>
            <a:endParaRPr b="1" sz="1050">
              <a:solidFill>
                <a:srgbClr val="434343"/>
              </a:solidFill>
            </a:endParaRPr>
          </a:p>
          <a:p>
            <a:pPr indent="0" lvl="0" marL="0" rtl="0" algn="l">
              <a:spcBef>
                <a:spcPts val="0"/>
              </a:spcBef>
              <a:spcAft>
                <a:spcPts val="0"/>
              </a:spcAft>
              <a:buClr>
                <a:schemeClr val="dk1"/>
              </a:buClr>
              <a:buSzPts val="1100"/>
              <a:buFont typeface="Arial"/>
              <a:buNone/>
            </a:pPr>
            <a:r>
              <a:rPr lang="en" sz="850">
                <a:solidFill>
                  <a:srgbClr val="434343"/>
                </a:solidFill>
              </a:rPr>
              <a:t>Generally, RealTech companies fall into one of the following categories:</a:t>
            </a:r>
            <a:endParaRPr sz="850">
              <a:solidFill>
                <a:srgbClr val="434343"/>
              </a:solidFill>
            </a:endParaRPr>
          </a:p>
          <a:p>
            <a:pPr indent="0" lvl="0" marL="0" rtl="0" algn="l">
              <a:spcBef>
                <a:spcPts val="0"/>
              </a:spcBef>
              <a:spcAft>
                <a:spcPts val="0"/>
              </a:spcAft>
              <a:buClr>
                <a:schemeClr val="dk1"/>
              </a:buClr>
              <a:buSzPts val="1100"/>
              <a:buFont typeface="Arial"/>
              <a:buNone/>
            </a:pPr>
            <a:r>
              <a:t/>
            </a:r>
            <a:endParaRPr sz="850">
              <a:solidFill>
                <a:srgbClr val="434343"/>
              </a:solidFill>
            </a:endParaRPr>
          </a:p>
          <a:p>
            <a:pPr indent="-99695" lvl="0" marL="274320" rtl="0" algn="l">
              <a:spcBef>
                <a:spcPts val="0"/>
              </a:spcBef>
              <a:spcAft>
                <a:spcPts val="0"/>
              </a:spcAft>
              <a:buClr>
                <a:srgbClr val="434343"/>
              </a:buClr>
              <a:buSzPts val="850"/>
              <a:buChar char="●"/>
            </a:pPr>
            <a:r>
              <a:rPr lang="en" sz="850">
                <a:solidFill>
                  <a:srgbClr val="434343"/>
                </a:solidFill>
              </a:rPr>
              <a:t>Urban Planning</a:t>
            </a:r>
            <a:endParaRPr sz="850">
              <a:solidFill>
                <a:srgbClr val="434343"/>
              </a:solidFill>
            </a:endParaRPr>
          </a:p>
          <a:p>
            <a:pPr indent="-99695" lvl="0" marL="274320" rtl="0" algn="l">
              <a:spcBef>
                <a:spcPts val="0"/>
              </a:spcBef>
              <a:spcAft>
                <a:spcPts val="0"/>
              </a:spcAft>
              <a:buClr>
                <a:srgbClr val="434343"/>
              </a:buClr>
              <a:buSzPts val="850"/>
              <a:buChar char="●"/>
            </a:pPr>
            <a:r>
              <a:rPr lang="en" sz="850">
                <a:solidFill>
                  <a:srgbClr val="434343"/>
                </a:solidFill>
              </a:rPr>
              <a:t>Design &amp; Construction</a:t>
            </a:r>
            <a:endParaRPr sz="850">
              <a:solidFill>
                <a:srgbClr val="434343"/>
              </a:solidFill>
            </a:endParaRPr>
          </a:p>
          <a:p>
            <a:pPr indent="-99695" lvl="0" marL="274320" rtl="0" algn="l">
              <a:spcBef>
                <a:spcPts val="0"/>
              </a:spcBef>
              <a:spcAft>
                <a:spcPts val="0"/>
              </a:spcAft>
              <a:buClr>
                <a:srgbClr val="434343"/>
              </a:buClr>
              <a:buSzPts val="850"/>
              <a:buChar char="●"/>
            </a:pPr>
            <a:r>
              <a:rPr lang="en" sz="850">
                <a:solidFill>
                  <a:srgbClr val="434343"/>
                </a:solidFill>
              </a:rPr>
              <a:t>Search, Sales &amp; Acquisition, and</a:t>
            </a:r>
            <a:endParaRPr sz="850">
              <a:solidFill>
                <a:srgbClr val="434343"/>
              </a:solidFill>
            </a:endParaRPr>
          </a:p>
          <a:p>
            <a:pPr indent="-99695" lvl="0" marL="274320" rtl="0" algn="l">
              <a:spcBef>
                <a:spcPts val="0"/>
              </a:spcBef>
              <a:spcAft>
                <a:spcPts val="0"/>
              </a:spcAft>
              <a:buClr>
                <a:srgbClr val="434343"/>
              </a:buClr>
              <a:buSzPts val="850"/>
              <a:buChar char="●"/>
            </a:pPr>
            <a:r>
              <a:rPr lang="en" sz="850">
                <a:solidFill>
                  <a:srgbClr val="434343"/>
                </a:solidFill>
              </a:rPr>
              <a:t>Leasing &amp; Management.</a:t>
            </a:r>
            <a:endParaRPr sz="1300">
              <a:solidFill>
                <a:srgbClr val="434343"/>
              </a:solidFill>
            </a:endParaRPr>
          </a:p>
          <a:p>
            <a:pPr indent="0" lvl="0" marL="0" rtl="0" algn="l">
              <a:spcBef>
                <a:spcPts val="0"/>
              </a:spcBef>
              <a:spcAft>
                <a:spcPts val="1600"/>
              </a:spcAft>
              <a:buNone/>
            </a:pPr>
            <a:r>
              <a:t/>
            </a:r>
            <a:endParaRPr>
              <a:solidFill>
                <a:srgbClr val="434343"/>
              </a:solidFill>
            </a:endParaRPr>
          </a:p>
        </p:txBody>
      </p:sp>
      <p:pic>
        <p:nvPicPr>
          <p:cNvPr id="74" name="Google Shape;74;p15"/>
          <p:cNvPicPr preferRelativeResize="0"/>
          <p:nvPr/>
        </p:nvPicPr>
        <p:blipFill>
          <a:blip r:embed="rId3">
            <a:alphaModFix amt="70000"/>
          </a:blip>
          <a:stretch>
            <a:fillRect/>
          </a:stretch>
        </p:blipFill>
        <p:spPr>
          <a:xfrm>
            <a:off x="7499300" y="2441475"/>
            <a:ext cx="1349453" cy="1349448"/>
          </a:xfrm>
          <a:prstGeom prst="rect">
            <a:avLst/>
          </a:prstGeom>
          <a:noFill/>
          <a:ln>
            <a:noFill/>
          </a:ln>
        </p:spPr>
      </p:pic>
      <p:pic>
        <p:nvPicPr>
          <p:cNvPr id="75" name="Google Shape;75;p15"/>
          <p:cNvPicPr preferRelativeResize="0"/>
          <p:nvPr/>
        </p:nvPicPr>
        <p:blipFill>
          <a:blip r:embed="rId4">
            <a:alphaModFix amt="70000"/>
          </a:blip>
          <a:stretch>
            <a:fillRect/>
          </a:stretch>
        </p:blipFill>
        <p:spPr>
          <a:xfrm>
            <a:off x="4880527" y="1430198"/>
            <a:ext cx="1349450" cy="1351601"/>
          </a:xfrm>
          <a:prstGeom prst="rect">
            <a:avLst/>
          </a:prstGeom>
          <a:noFill/>
          <a:ln>
            <a:noFill/>
          </a:ln>
        </p:spPr>
      </p:pic>
      <p:sp>
        <p:nvSpPr>
          <p:cNvPr id="76" name="Google Shape;76;p15"/>
          <p:cNvSpPr txBox="1"/>
          <p:nvPr/>
        </p:nvSpPr>
        <p:spPr>
          <a:xfrm>
            <a:off x="5536975" y="1951701"/>
            <a:ext cx="2757000" cy="152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111621"/>
                </a:solidFill>
                <a:latin typeface="Montserrat"/>
                <a:ea typeface="Montserrat"/>
                <a:cs typeface="Montserrat"/>
                <a:sym typeface="Montserrat"/>
              </a:rPr>
              <a:t>RealTech companies are reinventing our relationship with the built environment</a:t>
            </a:r>
            <a:endParaRPr b="1" sz="1700">
              <a:solidFill>
                <a:srgbClr val="11162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6"/>
          <p:cNvPicPr preferRelativeResize="0"/>
          <p:nvPr/>
        </p:nvPicPr>
        <p:blipFill rotWithShape="1">
          <a:blip r:embed="rId3">
            <a:alphaModFix amt="20000"/>
          </a:blip>
          <a:srcRect b="0" l="0" r="71620" t="0"/>
          <a:stretch/>
        </p:blipFill>
        <p:spPr>
          <a:xfrm>
            <a:off x="3392699" y="1636876"/>
            <a:ext cx="1868273" cy="1684401"/>
          </a:xfrm>
          <a:prstGeom prst="rect">
            <a:avLst/>
          </a:prstGeom>
          <a:noFill/>
          <a:ln>
            <a:noFill/>
          </a:ln>
        </p:spPr>
      </p:pic>
      <p:sp>
        <p:nvSpPr>
          <p:cNvPr id="82" name="Google Shape;82;p16"/>
          <p:cNvSpPr/>
          <p:nvPr/>
        </p:nvSpPr>
        <p:spPr>
          <a:xfrm>
            <a:off x="3145100" y="1165742"/>
            <a:ext cx="2540100" cy="2540100"/>
          </a:xfrm>
          <a:prstGeom prst="donut">
            <a:avLst>
              <a:gd fmla="val 160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16"/>
          <p:cNvGrpSpPr/>
          <p:nvPr/>
        </p:nvGrpSpPr>
        <p:grpSpPr>
          <a:xfrm>
            <a:off x="398250" y="695450"/>
            <a:ext cx="3213425" cy="2540184"/>
            <a:chOff x="550650" y="771529"/>
            <a:chExt cx="3213425" cy="1787100"/>
          </a:xfrm>
        </p:grpSpPr>
        <p:cxnSp>
          <p:nvCxnSpPr>
            <p:cNvPr id="84" name="Google Shape;84;p16"/>
            <p:cNvCxnSpPr/>
            <p:nvPr/>
          </p:nvCxnSpPr>
          <p:spPr>
            <a:xfrm>
              <a:off x="2187875" y="906467"/>
              <a:ext cx="1576200" cy="455100"/>
            </a:xfrm>
            <a:prstGeom prst="straightConnector1">
              <a:avLst/>
            </a:prstGeom>
            <a:noFill/>
            <a:ln cap="flat" cmpd="sng" w="19050">
              <a:solidFill>
                <a:srgbClr val="00B5BA"/>
              </a:solidFill>
              <a:prstDash val="solid"/>
              <a:round/>
              <a:headEnd len="med" w="med" type="oval"/>
              <a:tailEnd len="sm" w="sm" type="none"/>
            </a:ln>
          </p:spPr>
        </p:cxnSp>
        <p:sp>
          <p:nvSpPr>
            <p:cNvPr id="85" name="Google Shape;85;p16"/>
            <p:cNvSpPr txBox="1"/>
            <p:nvPr/>
          </p:nvSpPr>
          <p:spPr>
            <a:xfrm>
              <a:off x="550650" y="771529"/>
              <a:ext cx="2596500" cy="178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Montserrat"/>
                  <a:ea typeface="Montserrat"/>
                  <a:cs typeface="Montserrat"/>
                  <a:sym typeface="Montserrat"/>
                </a:rPr>
                <a:t>Lease &amp; Management </a:t>
              </a:r>
              <a:endParaRPr b="1" sz="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700">
                  <a:solidFill>
                    <a:schemeClr val="dk1"/>
                  </a:solidFill>
                  <a:latin typeface="Montserrat Light"/>
                  <a:ea typeface="Montserrat Light"/>
                  <a:cs typeface="Montserrat Light"/>
                  <a:sym typeface="Montserrat Light"/>
                </a:rPr>
                <a:t>Examples include:</a:t>
              </a:r>
              <a:endParaRPr sz="7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List and search services</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Peer-to-peer leasing</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Inspection management software</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Transaction management software</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Internet of things</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Beacon technology</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Tenant screening technology</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Lease and revenue management software</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Smart building platforms and artificial intelligence</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In-venue marketing technologies</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Broker back-office and infrastructure</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CRM and lead management solutions</a:t>
              </a:r>
              <a:endParaRPr sz="6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Property marketing and sales solutions including social marketing and marketing automation</a:t>
              </a:r>
              <a:endParaRPr sz="600">
                <a:solidFill>
                  <a:schemeClr val="dk1"/>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latin typeface="Roboto"/>
                <a:ea typeface="Roboto"/>
                <a:cs typeface="Roboto"/>
                <a:sym typeface="Roboto"/>
              </a:endParaRPr>
            </a:p>
          </p:txBody>
        </p:sp>
      </p:grpSp>
      <p:grpSp>
        <p:nvGrpSpPr>
          <p:cNvPr id="86" name="Google Shape;86;p16"/>
          <p:cNvGrpSpPr/>
          <p:nvPr/>
        </p:nvGrpSpPr>
        <p:grpSpPr>
          <a:xfrm>
            <a:off x="464900" y="2806075"/>
            <a:ext cx="2740075" cy="1360805"/>
            <a:chOff x="617299" y="3038680"/>
            <a:chExt cx="2740075" cy="586200"/>
          </a:xfrm>
        </p:grpSpPr>
        <p:cxnSp>
          <p:nvCxnSpPr>
            <p:cNvPr id="87" name="Google Shape;87;p16"/>
            <p:cNvCxnSpPr/>
            <p:nvPr/>
          </p:nvCxnSpPr>
          <p:spPr>
            <a:xfrm flipH="1" rot="10800000">
              <a:off x="2157974" y="3074022"/>
              <a:ext cx="1199400" cy="45600"/>
            </a:xfrm>
            <a:prstGeom prst="straightConnector1">
              <a:avLst/>
            </a:prstGeom>
            <a:noFill/>
            <a:ln cap="flat" cmpd="sng" w="19050">
              <a:solidFill>
                <a:srgbClr val="653594"/>
              </a:solidFill>
              <a:prstDash val="solid"/>
              <a:round/>
              <a:headEnd len="med" w="med" type="oval"/>
              <a:tailEnd len="sm" w="sm" type="none"/>
            </a:ln>
          </p:spPr>
        </p:cxnSp>
        <p:sp>
          <p:nvSpPr>
            <p:cNvPr id="88" name="Google Shape;88;p16"/>
            <p:cNvSpPr txBox="1"/>
            <p:nvPr/>
          </p:nvSpPr>
          <p:spPr>
            <a:xfrm>
              <a:off x="617299" y="3038680"/>
              <a:ext cx="2680200" cy="58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Montserrat"/>
                  <a:ea typeface="Montserrat"/>
                  <a:cs typeface="Montserrat"/>
                  <a:sym typeface="Montserrat"/>
                </a:rPr>
                <a:t>Data &amp; Analytics</a:t>
              </a:r>
              <a:endParaRPr b="1" sz="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700">
                  <a:solidFill>
                    <a:schemeClr val="dk1"/>
                  </a:solidFill>
                  <a:latin typeface="Montserrat Light"/>
                  <a:ea typeface="Montserrat Light"/>
                  <a:cs typeface="Montserrat Light"/>
                  <a:sym typeface="Montserrat Light"/>
                </a:rPr>
                <a:t>Examples include:</a:t>
              </a:r>
              <a:endParaRPr sz="700">
                <a:solidFill>
                  <a:schemeClr val="dk1"/>
                </a:solidFill>
                <a:latin typeface="Montserrat Light"/>
                <a:ea typeface="Montserrat Light"/>
                <a:cs typeface="Montserrat Light"/>
                <a:sym typeface="Montserrat Ligh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Big data aggregation and management tools</a:t>
              </a:r>
              <a:endParaRPr sz="600">
                <a:solidFill>
                  <a:schemeClr val="dk1"/>
                </a:solidFill>
                <a:latin typeface="Montserrat Light"/>
                <a:ea typeface="Montserrat Light"/>
                <a:cs typeface="Montserrat Light"/>
                <a:sym typeface="Montserrat Ligh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Information crowdsourcing tools</a:t>
              </a:r>
              <a:endParaRPr sz="600">
                <a:solidFill>
                  <a:schemeClr val="dk1"/>
                </a:solidFill>
                <a:latin typeface="Montserrat Light"/>
                <a:ea typeface="Montserrat Light"/>
                <a:cs typeface="Montserrat Light"/>
                <a:sym typeface="Montserrat Ligh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Content, data and information portals</a:t>
              </a:r>
              <a:endParaRPr sz="600">
                <a:solidFill>
                  <a:schemeClr val="dk1"/>
                </a:solidFill>
                <a:latin typeface="Montserrat Light"/>
                <a:ea typeface="Montserrat Light"/>
                <a:cs typeface="Montserrat Light"/>
                <a:sym typeface="Montserrat Ligh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Tenant and visitor in-venue experience and engagement solutions</a:t>
              </a:r>
              <a:endParaRPr sz="600">
                <a:solidFill>
                  <a:schemeClr val="dk1"/>
                </a:solidFill>
                <a:latin typeface="Montserrat Light"/>
                <a:ea typeface="Montserrat Light"/>
                <a:cs typeface="Montserrat Light"/>
                <a:sym typeface="Montserrat Ligh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1"/>
                  </a:solidFill>
                  <a:latin typeface="Montserrat Light"/>
                  <a:ea typeface="Montserrat Light"/>
                  <a:cs typeface="Montserrat Light"/>
                  <a:sym typeface="Montserrat Light"/>
                </a:rPr>
                <a:t>Tenant and visitor in-venue loyalty, transaction and value add solutions</a:t>
              </a:r>
              <a:endParaRPr sz="600">
                <a:solidFill>
                  <a:schemeClr val="dk1"/>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800">
                <a:latin typeface="Roboto"/>
                <a:ea typeface="Roboto"/>
                <a:cs typeface="Roboto"/>
                <a:sym typeface="Roboto"/>
              </a:endParaRPr>
            </a:p>
          </p:txBody>
        </p:sp>
      </p:grpSp>
      <p:sp>
        <p:nvSpPr>
          <p:cNvPr id="89" name="Google Shape;89;p16"/>
          <p:cNvSpPr/>
          <p:nvPr/>
        </p:nvSpPr>
        <p:spPr>
          <a:xfrm flipH="1" rot="-1800047">
            <a:off x="3069556" y="1086434"/>
            <a:ext cx="2690936" cy="2690936"/>
          </a:xfrm>
          <a:prstGeom prst="blockArc">
            <a:avLst>
              <a:gd fmla="val 14348563" name="adj1"/>
              <a:gd fmla="val 19872341" name="adj2"/>
              <a:gd fmla="val 9100" name="adj3"/>
            </a:avLst>
          </a:prstGeom>
          <a:gradFill>
            <a:gsLst>
              <a:gs pos="0">
                <a:srgbClr val="007CB3"/>
              </a:gs>
              <a:gs pos="74000">
                <a:srgbClr val="00B5BA"/>
              </a:gs>
              <a:gs pos="100000">
                <a:srgbClr val="00B5BA"/>
              </a:gs>
            </a:gsLst>
            <a:lin ang="8100019" scaled="0"/>
          </a:gra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6"/>
          <p:cNvGrpSpPr/>
          <p:nvPr/>
        </p:nvGrpSpPr>
        <p:grpSpPr>
          <a:xfrm>
            <a:off x="5658975" y="2772025"/>
            <a:ext cx="3045350" cy="1743300"/>
            <a:chOff x="5811375" y="2772025"/>
            <a:chExt cx="3045350" cy="1743300"/>
          </a:xfrm>
        </p:grpSpPr>
        <p:cxnSp>
          <p:nvCxnSpPr>
            <p:cNvPr id="91" name="Google Shape;91;p16"/>
            <p:cNvCxnSpPr/>
            <p:nvPr/>
          </p:nvCxnSpPr>
          <p:spPr>
            <a:xfrm rot="10800000">
              <a:off x="5811375" y="2880675"/>
              <a:ext cx="257700" cy="69000"/>
            </a:xfrm>
            <a:prstGeom prst="straightConnector1">
              <a:avLst/>
            </a:prstGeom>
            <a:noFill/>
            <a:ln cap="flat" cmpd="sng" w="19050">
              <a:solidFill>
                <a:srgbClr val="222529"/>
              </a:solidFill>
              <a:prstDash val="solid"/>
              <a:round/>
              <a:headEnd len="med" w="med" type="oval"/>
              <a:tailEnd len="sm" w="sm" type="none"/>
            </a:ln>
          </p:spPr>
        </p:cxnSp>
        <p:sp>
          <p:nvSpPr>
            <p:cNvPr id="92" name="Google Shape;92;p16"/>
            <p:cNvSpPr txBox="1"/>
            <p:nvPr/>
          </p:nvSpPr>
          <p:spPr>
            <a:xfrm>
              <a:off x="6244025" y="2772025"/>
              <a:ext cx="2612700" cy="174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latin typeface="Montserrat"/>
                  <a:ea typeface="Montserrat"/>
                  <a:cs typeface="Montserrat"/>
                  <a:sym typeface="Montserrat"/>
                </a:rPr>
                <a:t>Design &amp; Construction</a:t>
              </a:r>
              <a:endParaRPr b="1" sz="800">
                <a:latin typeface="Montserrat"/>
                <a:ea typeface="Montserrat"/>
                <a:cs typeface="Montserrat"/>
                <a:sym typeface="Montserrat"/>
              </a:endParaRPr>
            </a:p>
            <a:p>
              <a:pPr indent="0" lvl="0" marL="0" rtl="0" algn="l">
                <a:lnSpc>
                  <a:spcPct val="115000"/>
                </a:lnSpc>
                <a:spcBef>
                  <a:spcPts val="0"/>
                </a:spcBef>
                <a:spcAft>
                  <a:spcPts val="0"/>
                </a:spcAft>
                <a:buNone/>
              </a:pPr>
              <a:r>
                <a:t/>
              </a:r>
              <a:endParaRPr sz="6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Montserrat Light"/>
                  <a:ea typeface="Montserrat Light"/>
                  <a:cs typeface="Montserrat Light"/>
                  <a:sym typeface="Montserrat Light"/>
                </a:rPr>
                <a:t>Examples include</a:t>
              </a:r>
              <a:endParaRPr sz="700">
                <a:solidFill>
                  <a:schemeClr val="dk1"/>
                </a:solidFill>
                <a:latin typeface="Montserrat Light"/>
                <a:ea typeface="Montserrat Light"/>
                <a:cs typeface="Montserrat Light"/>
                <a:sym typeface="Montserrat Ligh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Virtual reality and simulation technology</a:t>
              </a:r>
              <a:endParaRPr sz="600">
                <a:solidFill>
                  <a:schemeClr val="dk2"/>
                </a:solidFill>
                <a:latin typeface="Montserrat"/>
                <a:ea typeface="Montserrat"/>
                <a:cs typeface="Montserrat"/>
                <a:sym typeface="Montserra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Enhanced architecture and design software</a:t>
              </a:r>
              <a:endParaRPr sz="600">
                <a:solidFill>
                  <a:schemeClr val="dk2"/>
                </a:solidFill>
                <a:latin typeface="Montserrat"/>
                <a:ea typeface="Montserrat"/>
                <a:cs typeface="Montserrat"/>
                <a:sym typeface="Montserra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Project and cost management tools</a:t>
              </a:r>
              <a:endParaRPr sz="600">
                <a:solidFill>
                  <a:schemeClr val="dk2"/>
                </a:solidFill>
                <a:latin typeface="Montserrat"/>
                <a:ea typeface="Montserrat"/>
                <a:cs typeface="Montserrat"/>
                <a:sym typeface="Montserra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Smart building platforms and artificial intelligence</a:t>
              </a:r>
              <a:endParaRPr sz="600">
                <a:solidFill>
                  <a:schemeClr val="dk2"/>
                </a:solidFill>
                <a:latin typeface="Montserrat"/>
                <a:ea typeface="Montserrat"/>
                <a:cs typeface="Montserrat"/>
                <a:sym typeface="Montserra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Construction and workforce management solutions</a:t>
              </a:r>
              <a:endParaRPr sz="600">
                <a:solidFill>
                  <a:schemeClr val="dk2"/>
                </a:solidFill>
                <a:latin typeface="Montserrat"/>
                <a:ea typeface="Montserrat"/>
                <a:cs typeface="Montserrat"/>
                <a:sym typeface="Montserra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Building material innovation</a:t>
              </a:r>
              <a:endParaRPr sz="600">
                <a:solidFill>
                  <a:schemeClr val="dk2"/>
                </a:solidFill>
                <a:latin typeface="Montserrat"/>
                <a:ea typeface="Montserrat"/>
                <a:cs typeface="Montserrat"/>
                <a:sym typeface="Montserra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Material sourcing platforms</a:t>
              </a:r>
              <a:endParaRPr sz="600">
                <a:solidFill>
                  <a:schemeClr val="dk2"/>
                </a:solidFill>
                <a:latin typeface="Montserrat"/>
                <a:ea typeface="Montserrat"/>
                <a:cs typeface="Montserrat"/>
                <a:sym typeface="Montserra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Beacon technology</a:t>
              </a:r>
              <a:endParaRPr sz="600">
                <a:solidFill>
                  <a:schemeClr val="dk2"/>
                </a:solidFill>
                <a:latin typeface="Montserrat"/>
                <a:ea typeface="Montserrat"/>
                <a:cs typeface="Montserrat"/>
                <a:sym typeface="Montserrat"/>
              </a:endParaRPr>
            </a:p>
            <a:p>
              <a:pPr indent="-266700" lvl="0" marL="45720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Project finance and investment platforms</a:t>
              </a:r>
              <a:endParaRPr sz="600">
                <a:solidFill>
                  <a:schemeClr val="dk2"/>
                </a:solidFill>
                <a:latin typeface="Montserrat"/>
                <a:ea typeface="Montserrat"/>
                <a:cs typeface="Montserrat"/>
                <a:sym typeface="Montserrat"/>
              </a:endParaRPr>
            </a:p>
          </p:txBody>
        </p:sp>
      </p:grpSp>
      <p:grpSp>
        <p:nvGrpSpPr>
          <p:cNvPr id="93" name="Google Shape;93;p16"/>
          <p:cNvGrpSpPr/>
          <p:nvPr/>
        </p:nvGrpSpPr>
        <p:grpSpPr>
          <a:xfrm>
            <a:off x="5192525" y="767425"/>
            <a:ext cx="2895125" cy="886125"/>
            <a:chOff x="5344925" y="767425"/>
            <a:chExt cx="2895125" cy="886125"/>
          </a:xfrm>
        </p:grpSpPr>
        <p:cxnSp>
          <p:nvCxnSpPr>
            <p:cNvPr id="94" name="Google Shape;94;p16"/>
            <p:cNvCxnSpPr/>
            <p:nvPr/>
          </p:nvCxnSpPr>
          <p:spPr>
            <a:xfrm flipH="1">
              <a:off x="5344925" y="1127350"/>
              <a:ext cx="475500" cy="526200"/>
            </a:xfrm>
            <a:prstGeom prst="straightConnector1">
              <a:avLst/>
            </a:prstGeom>
            <a:noFill/>
            <a:ln cap="flat" cmpd="sng" w="19050">
              <a:solidFill>
                <a:srgbClr val="111621"/>
              </a:solidFill>
              <a:prstDash val="solid"/>
              <a:round/>
              <a:headEnd len="med" w="med" type="oval"/>
              <a:tailEnd len="sm" w="sm" type="none"/>
            </a:ln>
          </p:spPr>
        </p:cxnSp>
        <p:sp>
          <p:nvSpPr>
            <p:cNvPr id="95" name="Google Shape;95;p16"/>
            <p:cNvSpPr txBox="1"/>
            <p:nvPr/>
          </p:nvSpPr>
          <p:spPr>
            <a:xfrm>
              <a:off x="6023350" y="767425"/>
              <a:ext cx="22167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latin typeface="Montserrat"/>
                  <a:ea typeface="Montserrat"/>
                  <a:cs typeface="Montserrat"/>
                  <a:sym typeface="Montserrat"/>
                </a:rPr>
                <a:t>Urban Planning </a:t>
              </a:r>
              <a:endParaRPr b="1" sz="800">
                <a:latin typeface="Montserrat"/>
                <a:ea typeface="Montserrat"/>
                <a:cs typeface="Montserrat"/>
                <a:sym typeface="Montserrat"/>
              </a:endParaRPr>
            </a:p>
            <a:p>
              <a:pPr indent="0" lvl="0" marL="0" rtl="0" algn="l">
                <a:lnSpc>
                  <a:spcPct val="115000"/>
                </a:lnSpc>
                <a:spcBef>
                  <a:spcPts val="0"/>
                </a:spcBef>
                <a:spcAft>
                  <a:spcPts val="0"/>
                </a:spcAft>
                <a:buNone/>
              </a:pPr>
              <a:r>
                <a:t/>
              </a:r>
              <a:endParaRPr b="1" sz="800">
                <a:latin typeface="Montserrat"/>
                <a:ea typeface="Montserrat"/>
                <a:cs typeface="Montserrat"/>
                <a:sym typeface="Montserrat"/>
              </a:endParaRPr>
            </a:p>
            <a:p>
              <a:pPr indent="0" lvl="0" marL="0" rtl="0" algn="l">
                <a:lnSpc>
                  <a:spcPct val="115000"/>
                </a:lnSpc>
                <a:spcBef>
                  <a:spcPts val="0"/>
                </a:spcBef>
                <a:spcAft>
                  <a:spcPts val="0"/>
                </a:spcAft>
                <a:buNone/>
              </a:pPr>
              <a:r>
                <a:rPr lang="en" sz="700">
                  <a:latin typeface="Montserrat Light"/>
                  <a:ea typeface="Montserrat Light"/>
                  <a:cs typeface="Montserrat Light"/>
                  <a:sym typeface="Montserrat Light"/>
                </a:rPr>
                <a:t>Examples include</a:t>
              </a:r>
              <a:endParaRPr sz="700">
                <a:latin typeface="Montserrat Light"/>
                <a:ea typeface="Montserrat Light"/>
                <a:cs typeface="Montserrat Light"/>
                <a:sym typeface="Montserrat Ligh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Urban design software</a:t>
              </a:r>
              <a:endParaRPr sz="600">
                <a:solidFill>
                  <a:schemeClr val="dk2"/>
                </a:solidFill>
                <a:latin typeface="Montserrat"/>
                <a:ea typeface="Montserrat"/>
                <a:cs typeface="Montserrat"/>
                <a:sym typeface="Montserra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Virtual reality and simulation technology</a:t>
              </a:r>
              <a:endParaRPr sz="600">
                <a:solidFill>
                  <a:schemeClr val="dk2"/>
                </a:solidFill>
                <a:latin typeface="Montserrat"/>
                <a:ea typeface="Montserrat"/>
                <a:cs typeface="Montserrat"/>
                <a:sym typeface="Montserra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Mapping platforms</a:t>
              </a:r>
              <a:endParaRPr sz="600">
                <a:solidFill>
                  <a:schemeClr val="dk2"/>
                </a:solidFill>
                <a:latin typeface="Montserrat"/>
                <a:ea typeface="Montserrat"/>
                <a:cs typeface="Montserrat"/>
                <a:sym typeface="Montserra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Satellite technology</a:t>
              </a:r>
              <a:endParaRPr sz="600">
                <a:solidFill>
                  <a:schemeClr val="dk2"/>
                </a:solidFill>
                <a:latin typeface="Montserrat"/>
                <a:ea typeface="Montserrat"/>
                <a:cs typeface="Montserrat"/>
                <a:sym typeface="Montserrat"/>
              </a:endParaRPr>
            </a:p>
            <a:p>
              <a:pPr indent="-83819" lvl="0" marL="182880" rtl="0" algn="l">
                <a:lnSpc>
                  <a:spcPct val="115000"/>
                </a:lnSpc>
                <a:spcBef>
                  <a:spcPts val="0"/>
                </a:spcBef>
                <a:spcAft>
                  <a:spcPts val="0"/>
                </a:spcAft>
                <a:buClr>
                  <a:schemeClr val="dk2"/>
                </a:buClr>
                <a:buSzPts val="600"/>
                <a:buFont typeface="Montserrat"/>
                <a:buAutoNum type="arabicPeriod"/>
              </a:pPr>
              <a:r>
                <a:rPr lang="en" sz="600">
                  <a:solidFill>
                    <a:schemeClr val="dk2"/>
                  </a:solidFill>
                  <a:latin typeface="Montserrat"/>
                  <a:ea typeface="Montserrat"/>
                  <a:cs typeface="Montserrat"/>
                  <a:sym typeface="Montserrat"/>
                </a:rPr>
                <a:t>Beacon technology</a:t>
              </a:r>
              <a:endParaRPr b="1" sz="600">
                <a:latin typeface="Roboto"/>
                <a:ea typeface="Roboto"/>
                <a:cs typeface="Roboto"/>
                <a:sym typeface="Roboto"/>
              </a:endParaRPr>
            </a:p>
          </p:txBody>
        </p:sp>
      </p:grpSp>
      <p:sp>
        <p:nvSpPr>
          <p:cNvPr id="96" name="Google Shape;96;p16"/>
          <p:cNvSpPr txBox="1"/>
          <p:nvPr/>
        </p:nvSpPr>
        <p:spPr>
          <a:xfrm>
            <a:off x="3693384" y="2056460"/>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500">
                <a:latin typeface="Montserrat"/>
                <a:ea typeface="Montserrat"/>
                <a:cs typeface="Montserrat"/>
                <a:sym typeface="Montserrat"/>
              </a:rPr>
              <a:t>Technology Solutions</a:t>
            </a:r>
            <a:endParaRPr sz="1500">
              <a:latin typeface="Montserrat"/>
              <a:ea typeface="Montserrat"/>
              <a:cs typeface="Montserrat"/>
              <a:sym typeface="Montserrat"/>
            </a:endParaRPr>
          </a:p>
        </p:txBody>
      </p:sp>
      <p:sp>
        <p:nvSpPr>
          <p:cNvPr id="97" name="Google Shape;97;p16"/>
          <p:cNvSpPr/>
          <p:nvPr/>
        </p:nvSpPr>
        <p:spPr>
          <a:xfrm rot="9000757">
            <a:off x="3061564" y="1086020"/>
            <a:ext cx="2690226" cy="2690226"/>
          </a:xfrm>
          <a:prstGeom prst="blockArc">
            <a:avLst>
              <a:gd fmla="val 18041678" name="adj1"/>
              <a:gd fmla="val 1798478" name="adj2"/>
              <a:gd fmla="val 9595" name="adj3"/>
            </a:avLst>
          </a:prstGeom>
          <a:gradFill>
            <a:gsLst>
              <a:gs pos="0">
                <a:srgbClr val="653594"/>
              </a:gs>
              <a:gs pos="100000">
                <a:srgbClr val="007CB3"/>
              </a:gs>
            </a:gsLst>
            <a:lin ang="2700006" scaled="0"/>
          </a:gradFill>
          <a:ln>
            <a:noFill/>
          </a:ln>
          <a:effectLst>
            <a:outerShdw blurRad="71438" rotWithShape="0" algn="bl"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rot="8100000">
            <a:off x="3013719" y="2257450"/>
            <a:ext cx="363170" cy="363170"/>
          </a:xfrm>
          <a:prstGeom prst="rtTriangle">
            <a:avLst/>
          </a:prstGeom>
          <a:solidFill>
            <a:srgbClr val="007CB3"/>
          </a:solidFill>
          <a:ln>
            <a:noFill/>
          </a:ln>
          <a:effectLst>
            <a:outerShdw blurRad="57150" rotWithShape="0" algn="bl" dir="162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16"/>
          <p:cNvGrpSpPr/>
          <p:nvPr/>
        </p:nvGrpSpPr>
        <p:grpSpPr>
          <a:xfrm>
            <a:off x="2576997" y="594533"/>
            <a:ext cx="3674700" cy="3674700"/>
            <a:chOff x="2729397" y="594533"/>
            <a:chExt cx="3674700" cy="3674700"/>
          </a:xfrm>
        </p:grpSpPr>
        <p:sp>
          <p:nvSpPr>
            <p:cNvPr id="100" name="Google Shape;100;p16"/>
            <p:cNvSpPr/>
            <p:nvPr/>
          </p:nvSpPr>
          <p:spPr>
            <a:xfrm flipH="1" rot="-9000757">
              <a:off x="3221634" y="1086770"/>
              <a:ext cx="2690226" cy="2690226"/>
            </a:xfrm>
            <a:prstGeom prst="blockArc">
              <a:avLst>
                <a:gd fmla="val 17967225" name="adj1"/>
                <a:gd fmla="val 1529547" name="adj2"/>
                <a:gd fmla="val 9279" name="adj3"/>
              </a:avLst>
            </a:prstGeom>
            <a:gradFill>
              <a:gsLst>
                <a:gs pos="0">
                  <a:srgbClr val="111621"/>
                </a:gs>
                <a:gs pos="100000">
                  <a:srgbClr val="653594"/>
                </a:gs>
              </a:gsLst>
              <a:lin ang="10800025" scaled="0"/>
            </a:gradFill>
            <a:ln>
              <a:noFill/>
            </a:ln>
            <a:effectLst>
              <a:outerShdw blurRad="42863" rotWithShape="0" algn="bl" dir="1278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rot="2700000">
              <a:off x="4382023" y="3463061"/>
              <a:ext cx="363170" cy="363170"/>
            </a:xfrm>
            <a:prstGeom prst="rtTriangle">
              <a:avLst/>
            </a:prstGeom>
            <a:solidFill>
              <a:srgbClr val="653594"/>
            </a:solidFill>
            <a:ln>
              <a:noFill/>
            </a:ln>
            <a:effectLst>
              <a:outerShdw blurRad="42863" rotWithShape="0" algn="bl" dir="127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6"/>
          <p:cNvSpPr/>
          <p:nvPr/>
        </p:nvSpPr>
        <p:spPr>
          <a:xfrm rot="1800047">
            <a:off x="3067443" y="1086434"/>
            <a:ext cx="2690936" cy="2690936"/>
          </a:xfrm>
          <a:prstGeom prst="blockArc">
            <a:avLst>
              <a:gd fmla="val 14545937" name="adj1"/>
              <a:gd fmla="val 19902139" name="adj2"/>
              <a:gd fmla="val 9115" name="adj3"/>
            </a:avLst>
          </a:prstGeom>
          <a:solidFill>
            <a:srgbClr val="11162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rot="-2700000">
            <a:off x="5446228" y="2250288"/>
            <a:ext cx="363170" cy="363170"/>
          </a:xfrm>
          <a:prstGeom prst="rtTriangle">
            <a:avLst/>
          </a:prstGeom>
          <a:solidFill>
            <a:srgbClr val="11162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rot="-8100000">
            <a:off x="4230315" y="1027393"/>
            <a:ext cx="363170" cy="363170"/>
          </a:xfrm>
          <a:prstGeom prst="rtTriangle">
            <a:avLst/>
          </a:prstGeom>
          <a:solidFill>
            <a:srgbClr val="00B5BA"/>
          </a:solidFill>
          <a:ln>
            <a:noFill/>
          </a:ln>
          <a:effectLst>
            <a:outerShdw blurRad="57150" rotWithShape="0" algn="bl" dir="54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nvSpPr>
        <p:spPr>
          <a:xfrm>
            <a:off x="3476313" y="3958825"/>
            <a:ext cx="1911300" cy="55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00B5BA"/>
                </a:solidFill>
                <a:latin typeface="Montserrat"/>
                <a:ea typeface="Montserrat"/>
                <a:cs typeface="Montserrat"/>
                <a:sym typeface="Montserrat"/>
              </a:rPr>
              <a:t>Acquisition &amp; Project Finance</a:t>
            </a:r>
            <a:endParaRPr sz="800">
              <a:solidFill>
                <a:srgbClr val="00B5BA"/>
              </a:solidFill>
              <a:latin typeface="Montserrat"/>
              <a:ea typeface="Montserrat"/>
              <a:cs typeface="Montserrat"/>
              <a:sym typeface="Montserrat"/>
            </a:endParaRPr>
          </a:p>
          <a:p>
            <a:pPr indent="0" lvl="0" marL="0" rtl="0" algn="ctr">
              <a:spcBef>
                <a:spcPts val="0"/>
              </a:spcBef>
              <a:spcAft>
                <a:spcPts val="0"/>
              </a:spcAft>
              <a:buNone/>
            </a:pPr>
            <a:r>
              <a:rPr lang="en" sz="800">
                <a:solidFill>
                  <a:srgbClr val="007CB3"/>
                </a:solidFill>
                <a:latin typeface="Montserrat"/>
                <a:ea typeface="Montserrat"/>
                <a:cs typeface="Montserrat"/>
                <a:sym typeface="Montserrat"/>
              </a:rPr>
              <a:t>Sustainability</a:t>
            </a:r>
            <a:endParaRPr sz="800">
              <a:solidFill>
                <a:srgbClr val="007CB3"/>
              </a:solidFill>
              <a:latin typeface="Montserrat"/>
              <a:ea typeface="Montserrat"/>
              <a:cs typeface="Montserrat"/>
              <a:sym typeface="Montserrat"/>
            </a:endParaRPr>
          </a:p>
          <a:p>
            <a:pPr indent="0" lvl="0" marL="0" rtl="0" algn="ctr">
              <a:spcBef>
                <a:spcPts val="0"/>
              </a:spcBef>
              <a:spcAft>
                <a:spcPts val="0"/>
              </a:spcAft>
              <a:buNone/>
            </a:pPr>
            <a:r>
              <a:rPr lang="en" sz="800">
                <a:solidFill>
                  <a:srgbClr val="653594"/>
                </a:solidFill>
                <a:latin typeface="Montserrat"/>
                <a:ea typeface="Montserrat"/>
                <a:cs typeface="Montserrat"/>
                <a:sym typeface="Montserrat"/>
              </a:rPr>
              <a:t>Data &amp; Analytics</a:t>
            </a:r>
            <a:endParaRPr sz="800">
              <a:solidFill>
                <a:srgbClr val="653594"/>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59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global growth of RealTech</a:t>
            </a:r>
            <a:endParaRPr/>
          </a:p>
        </p:txBody>
      </p:sp>
      <p:sp>
        <p:nvSpPr>
          <p:cNvPr id="111" name="Google Shape;111;p17"/>
          <p:cNvSpPr txBox="1"/>
          <p:nvPr>
            <p:ph idx="1" type="body"/>
          </p:nvPr>
        </p:nvSpPr>
        <p:spPr>
          <a:xfrm>
            <a:off x="311700" y="1533475"/>
            <a:ext cx="3999900" cy="2293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t>RealTech, short for Real Estate Technology, refers to technologies that impact the built environment and the real estate sector, either through business model innovation or product innovation, affecting the way we live, work and play.</a:t>
            </a:r>
            <a:endParaRPr sz="1100"/>
          </a:p>
          <a:p>
            <a:pPr indent="0" lvl="0" marL="0" rtl="0" algn="l">
              <a:lnSpc>
                <a:spcPct val="115000"/>
              </a:lnSpc>
              <a:spcBef>
                <a:spcPts val="1600"/>
              </a:spcBef>
              <a:spcAft>
                <a:spcPts val="0"/>
              </a:spcAft>
              <a:buClr>
                <a:schemeClr val="dk1"/>
              </a:buClr>
              <a:buSzPts val="1100"/>
              <a:buFont typeface="Arial"/>
              <a:buNone/>
            </a:pPr>
            <a:r>
              <a:rPr b="1" lang="en" sz="1050">
                <a:solidFill>
                  <a:srgbClr val="434343"/>
                </a:solidFill>
              </a:rPr>
              <a:t>RealTech Categories</a:t>
            </a:r>
            <a:endParaRPr b="1" sz="1050">
              <a:solidFill>
                <a:srgbClr val="434343"/>
              </a:solidFill>
            </a:endParaRPr>
          </a:p>
          <a:p>
            <a:pPr indent="0" lvl="0" marL="0" rtl="0" algn="l">
              <a:lnSpc>
                <a:spcPct val="115000"/>
              </a:lnSpc>
              <a:spcBef>
                <a:spcPts val="0"/>
              </a:spcBef>
              <a:spcAft>
                <a:spcPts val="0"/>
              </a:spcAft>
              <a:buNone/>
            </a:pPr>
            <a:r>
              <a:rPr lang="en" sz="750"/>
              <a:t>Generally, RealTech companies fall into one of the following categories:</a:t>
            </a:r>
            <a:endParaRPr sz="750"/>
          </a:p>
          <a:p>
            <a:pPr indent="0" lvl="0" marL="0" rtl="0" algn="l">
              <a:lnSpc>
                <a:spcPct val="115000"/>
              </a:lnSpc>
              <a:spcBef>
                <a:spcPts val="0"/>
              </a:spcBef>
              <a:spcAft>
                <a:spcPts val="0"/>
              </a:spcAft>
              <a:buNone/>
            </a:pPr>
            <a:r>
              <a:t/>
            </a:r>
            <a:endParaRPr sz="750"/>
          </a:p>
          <a:p>
            <a:pPr indent="-93345" lvl="0" marL="274320" rtl="0" algn="l">
              <a:lnSpc>
                <a:spcPct val="115000"/>
              </a:lnSpc>
              <a:spcBef>
                <a:spcPts val="0"/>
              </a:spcBef>
              <a:spcAft>
                <a:spcPts val="0"/>
              </a:spcAft>
              <a:buSzPts val="750"/>
              <a:buChar char="●"/>
            </a:pPr>
            <a:r>
              <a:rPr lang="en" sz="750"/>
              <a:t>Urban Planning</a:t>
            </a:r>
            <a:endParaRPr sz="750"/>
          </a:p>
          <a:p>
            <a:pPr indent="-93345" lvl="0" marL="274320" rtl="0" algn="l">
              <a:lnSpc>
                <a:spcPct val="115000"/>
              </a:lnSpc>
              <a:spcBef>
                <a:spcPts val="0"/>
              </a:spcBef>
              <a:spcAft>
                <a:spcPts val="0"/>
              </a:spcAft>
              <a:buSzPts val="750"/>
              <a:buChar char="●"/>
            </a:pPr>
            <a:r>
              <a:rPr lang="en" sz="750"/>
              <a:t>Design &amp; Construction</a:t>
            </a:r>
            <a:endParaRPr sz="750"/>
          </a:p>
          <a:p>
            <a:pPr indent="-93345" lvl="0" marL="274320" rtl="0" algn="l">
              <a:lnSpc>
                <a:spcPct val="115000"/>
              </a:lnSpc>
              <a:spcBef>
                <a:spcPts val="0"/>
              </a:spcBef>
              <a:spcAft>
                <a:spcPts val="0"/>
              </a:spcAft>
              <a:buSzPts val="750"/>
              <a:buChar char="●"/>
            </a:pPr>
            <a:r>
              <a:rPr lang="en" sz="750"/>
              <a:t>Search, Sales &amp; Acquisition, and</a:t>
            </a:r>
            <a:endParaRPr sz="750"/>
          </a:p>
          <a:p>
            <a:pPr indent="-93345" lvl="0" marL="274320" rtl="0" algn="l">
              <a:lnSpc>
                <a:spcPct val="115000"/>
              </a:lnSpc>
              <a:spcBef>
                <a:spcPts val="0"/>
              </a:spcBef>
              <a:spcAft>
                <a:spcPts val="0"/>
              </a:spcAft>
              <a:buSzPts val="750"/>
              <a:buChar char="●"/>
            </a:pPr>
            <a:r>
              <a:rPr lang="en" sz="750"/>
              <a:t>Leasing &amp; Management.</a:t>
            </a:r>
            <a:endParaRPr sz="750"/>
          </a:p>
          <a:p>
            <a:pPr indent="0" lvl="0" marL="0" rtl="0" algn="l">
              <a:lnSpc>
                <a:spcPct val="115000"/>
              </a:lnSpc>
              <a:spcBef>
                <a:spcPts val="0"/>
              </a:spcBef>
              <a:spcAft>
                <a:spcPts val="1600"/>
              </a:spcAft>
              <a:buNone/>
            </a:pPr>
            <a:r>
              <a:t/>
            </a:r>
            <a:endParaRPr sz="1300"/>
          </a:p>
        </p:txBody>
      </p:sp>
      <p:pic>
        <p:nvPicPr>
          <p:cNvPr id="112" name="Google Shape;112;p17"/>
          <p:cNvPicPr preferRelativeResize="0"/>
          <p:nvPr/>
        </p:nvPicPr>
        <p:blipFill>
          <a:blip r:embed="rId3">
            <a:alphaModFix/>
          </a:blip>
          <a:stretch>
            <a:fillRect/>
          </a:stretch>
        </p:blipFill>
        <p:spPr>
          <a:xfrm>
            <a:off x="4700250" y="1611850"/>
            <a:ext cx="4056925" cy="2771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321296" y="67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Traditional real estate corporates are increasing their allocation to RealTech venture capital investment</a:t>
            </a:r>
            <a:endParaRPr/>
          </a:p>
        </p:txBody>
      </p:sp>
      <p:sp>
        <p:nvSpPr>
          <p:cNvPr id="118" name="Google Shape;118;p18"/>
          <p:cNvSpPr txBox="1"/>
          <p:nvPr>
            <p:ph idx="1" type="body"/>
          </p:nvPr>
        </p:nvSpPr>
        <p:spPr>
          <a:xfrm>
            <a:off x="311700" y="2371675"/>
            <a:ext cx="5743500" cy="2293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t>With the long-term outlook for direct real estate capital investment remaining positive, allocations to RealTech will continue to increase exponentially. If venture capital allocations into RealTech continue to grow at the same rate over the next three years, the annual amount invested in RealTech companies by 2020 could reach US$20 billion. This is comparable to the amount that is currently invested in FinTech each year.</a:t>
            </a:r>
            <a:endParaRPr sz="800"/>
          </a:p>
          <a:p>
            <a:pPr indent="0" lvl="0" marL="0" rtl="0" algn="l">
              <a:lnSpc>
                <a:spcPct val="115000"/>
              </a:lnSpc>
              <a:spcBef>
                <a:spcPts val="1600"/>
              </a:spcBef>
              <a:spcAft>
                <a:spcPts val="0"/>
              </a:spcAft>
              <a:buNone/>
            </a:pPr>
            <a:r>
              <a:rPr b="1" lang="en" sz="1000"/>
              <a:t>Investors</a:t>
            </a:r>
            <a:endParaRPr b="1" sz="1000"/>
          </a:p>
          <a:p>
            <a:pPr indent="0" lvl="0" marL="0" rtl="0" algn="l">
              <a:lnSpc>
                <a:spcPct val="115000"/>
              </a:lnSpc>
              <a:spcBef>
                <a:spcPts val="0"/>
              </a:spcBef>
              <a:spcAft>
                <a:spcPts val="0"/>
              </a:spcAft>
              <a:buNone/>
            </a:pPr>
            <a:r>
              <a:rPr lang="en" sz="800"/>
              <a:t>In 2016, CB Insights recorded 243 active RealTech investors. This number has steadily increased year-on-year since 2013. In the first quarter of 2017 there have been 50 unique investors who have participated in at least one RealTech deal. These investors include not only venture capital firms and super angels, but strategic real estate corporate investors, many of which are market leaders. As technology continues to become the new battleground for real estate projects and assets, we expect increased participation and investment volumes into RealTech companies by traditional real estate corporates.</a:t>
            </a:r>
            <a:endParaRPr sz="800"/>
          </a:p>
        </p:txBody>
      </p:sp>
      <p:pic>
        <p:nvPicPr>
          <p:cNvPr id="119" name="Google Shape;119;p18"/>
          <p:cNvPicPr preferRelativeResize="0"/>
          <p:nvPr/>
        </p:nvPicPr>
        <p:blipFill>
          <a:blip r:embed="rId3">
            <a:alphaModFix/>
          </a:blip>
          <a:stretch>
            <a:fillRect/>
          </a:stretch>
        </p:blipFill>
        <p:spPr>
          <a:xfrm>
            <a:off x="6159625" y="2415925"/>
            <a:ext cx="2783999" cy="1832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9"/>
          <p:cNvPicPr preferRelativeResize="0"/>
          <p:nvPr/>
        </p:nvPicPr>
        <p:blipFill>
          <a:blip r:embed="rId3">
            <a:alphaModFix/>
          </a:blip>
          <a:stretch>
            <a:fillRect/>
          </a:stretch>
        </p:blipFill>
        <p:spPr>
          <a:xfrm>
            <a:off x="10" y="-115152"/>
            <a:ext cx="9143999" cy="5444594"/>
          </a:xfrm>
          <a:prstGeom prst="rect">
            <a:avLst/>
          </a:prstGeom>
          <a:noFill/>
          <a:ln>
            <a:noFill/>
          </a:ln>
        </p:spPr>
      </p:pic>
      <p:grpSp>
        <p:nvGrpSpPr>
          <p:cNvPr id="125" name="Google Shape;125;p19"/>
          <p:cNvGrpSpPr/>
          <p:nvPr/>
        </p:nvGrpSpPr>
        <p:grpSpPr>
          <a:xfrm>
            <a:off x="1479515" y="993148"/>
            <a:ext cx="6184950" cy="3157200"/>
            <a:chOff x="1522715" y="436573"/>
            <a:chExt cx="6184950" cy="3157200"/>
          </a:xfrm>
        </p:grpSpPr>
        <p:pic>
          <p:nvPicPr>
            <p:cNvPr id="126" name="Google Shape;126;p19"/>
            <p:cNvPicPr preferRelativeResize="0"/>
            <p:nvPr/>
          </p:nvPicPr>
          <p:blipFill>
            <a:blip r:embed="rId4">
              <a:alphaModFix/>
            </a:blip>
            <a:stretch>
              <a:fillRect/>
            </a:stretch>
          </p:blipFill>
          <p:spPr>
            <a:xfrm>
              <a:off x="6358212" y="2244325"/>
              <a:ext cx="1349453" cy="1349448"/>
            </a:xfrm>
            <a:prstGeom prst="rect">
              <a:avLst/>
            </a:prstGeom>
            <a:noFill/>
            <a:ln>
              <a:noFill/>
            </a:ln>
          </p:spPr>
        </p:pic>
        <p:pic>
          <p:nvPicPr>
            <p:cNvPr id="127" name="Google Shape;127;p19"/>
            <p:cNvPicPr preferRelativeResize="0"/>
            <p:nvPr/>
          </p:nvPicPr>
          <p:blipFill>
            <a:blip r:embed="rId5">
              <a:alphaModFix/>
            </a:blip>
            <a:stretch>
              <a:fillRect/>
            </a:stretch>
          </p:blipFill>
          <p:spPr>
            <a:xfrm>
              <a:off x="1522715" y="436573"/>
              <a:ext cx="1349450" cy="1351601"/>
            </a:xfrm>
            <a:prstGeom prst="rect">
              <a:avLst/>
            </a:prstGeom>
            <a:noFill/>
            <a:ln>
              <a:noFill/>
            </a:ln>
          </p:spPr>
        </p:pic>
        <p:sp>
          <p:nvSpPr>
            <p:cNvPr id="128" name="Google Shape;128;p19"/>
            <p:cNvSpPr txBox="1"/>
            <p:nvPr/>
          </p:nvSpPr>
          <p:spPr>
            <a:xfrm>
              <a:off x="1971875" y="1069925"/>
              <a:ext cx="5225100" cy="197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FFFFFF"/>
                  </a:solidFill>
                  <a:latin typeface="Montserrat"/>
                  <a:ea typeface="Montserrat"/>
                  <a:cs typeface="Montserrat"/>
                  <a:sym typeface="Montserrat"/>
                </a:rPr>
                <a:t>As the allocation of venture capital funding by a increasing band of global investors is deployed to uncovering and developing the RealTech innovation of the future, traditional  operators will come under increasing pressure to adapt or perish.</a:t>
              </a:r>
              <a:endParaRPr b="1" sz="1700">
                <a:solidFill>
                  <a:srgbClr val="FFFFFF"/>
                </a:solidFill>
                <a:latin typeface="Montserrat"/>
                <a:ea typeface="Montserrat"/>
                <a:cs typeface="Montserrat"/>
                <a:sym typeface="Montserra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21300" y="673625"/>
            <a:ext cx="4352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Venture Capital Investment activity of some of the world’s largest real estate corporates.</a:t>
            </a:r>
            <a:endParaRPr sz="2100"/>
          </a:p>
        </p:txBody>
      </p:sp>
      <p:pic>
        <p:nvPicPr>
          <p:cNvPr id="134" name="Google Shape;134;p20"/>
          <p:cNvPicPr preferRelativeResize="0"/>
          <p:nvPr/>
        </p:nvPicPr>
        <p:blipFill>
          <a:blip r:embed="rId3">
            <a:alphaModFix/>
          </a:blip>
          <a:stretch>
            <a:fillRect/>
          </a:stretch>
        </p:blipFill>
        <p:spPr>
          <a:xfrm>
            <a:off x="5030215" y="942326"/>
            <a:ext cx="3808044" cy="3482476"/>
          </a:xfrm>
          <a:prstGeom prst="rect">
            <a:avLst/>
          </a:prstGeom>
          <a:noFill/>
          <a:ln>
            <a:noFill/>
          </a:ln>
        </p:spPr>
      </p:pic>
      <p:sp>
        <p:nvSpPr>
          <p:cNvPr id="135" name="Google Shape;135;p20"/>
          <p:cNvSpPr txBox="1"/>
          <p:nvPr>
            <p:ph idx="1" type="body"/>
          </p:nvPr>
        </p:nvSpPr>
        <p:spPr>
          <a:xfrm>
            <a:off x="311700" y="1995975"/>
            <a:ext cx="4718400" cy="2669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t>Drivers</a:t>
            </a:r>
            <a:endParaRPr b="1" sz="1000"/>
          </a:p>
          <a:p>
            <a:pPr indent="0" lvl="0" marL="0" rtl="0" algn="l">
              <a:lnSpc>
                <a:spcPct val="115000"/>
              </a:lnSpc>
              <a:spcBef>
                <a:spcPts val="0"/>
              </a:spcBef>
              <a:spcAft>
                <a:spcPts val="0"/>
              </a:spcAft>
              <a:buNone/>
            </a:pPr>
            <a:r>
              <a:rPr lang="en" sz="800"/>
              <a:t>The global growth of RealTech should come as no surprise. The real estate sector is the largest and most valuable asset class in the world, and it has managed to operate into the present day with relatively minimal innovation. As an asset class, direct real estate appeals to a broad range of investors and is seen as a relatively low-risk asset.</a:t>
            </a:r>
            <a:endParaRPr sz="800"/>
          </a:p>
          <a:p>
            <a:pPr indent="0" lvl="0" marL="0" rtl="0" algn="l">
              <a:lnSpc>
                <a:spcPct val="115000"/>
              </a:lnSpc>
              <a:spcBef>
                <a:spcPts val="0"/>
              </a:spcBef>
              <a:spcAft>
                <a:spcPts val="0"/>
              </a:spcAft>
              <a:buNone/>
            </a:pPr>
            <a:r>
              <a:rPr lang="en" sz="800"/>
              <a:t>As sector participants, such as developers, agents and financiers, continued to profitably provide real estate product to an eager market, many argued there had been very little reason to innovate …until now.</a:t>
            </a:r>
            <a:endParaRPr sz="800"/>
          </a:p>
          <a:p>
            <a:pPr indent="0" lvl="0" marL="0" rtl="0" algn="l">
              <a:lnSpc>
                <a:spcPct val="115000"/>
              </a:lnSpc>
              <a:spcBef>
                <a:spcPts val="0"/>
              </a:spcBef>
              <a:spcAft>
                <a:spcPts val="0"/>
              </a:spcAft>
              <a:buNone/>
            </a:pPr>
            <a:r>
              <a:t/>
            </a:r>
            <a:endParaRPr sz="800"/>
          </a:p>
          <a:p>
            <a:pPr indent="0" lvl="0" marL="0" rtl="0" algn="l">
              <a:lnSpc>
                <a:spcPct val="115000"/>
              </a:lnSpc>
              <a:spcBef>
                <a:spcPts val="0"/>
              </a:spcBef>
              <a:spcAft>
                <a:spcPts val="0"/>
              </a:spcAft>
              <a:buNone/>
            </a:pPr>
            <a:r>
              <a:rPr lang="en" sz="800"/>
              <a:t>As the allocation of venture capital funding by an increasing band of global investors is deployed to uncovering and developing the RealTech innovation of the future, traditional operators will come under increasing pressure to adapt or perish.</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