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3" roundtripDataSignature="AMtx7miV/tOha1uDAry1LbuQiZ1l5EEj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customschemas.google.com/relationships/presentationmetadata" Target="metadata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image is too texty..we can remove text and have just the colored headings?</a:t>
            </a:r>
            <a:endParaRPr/>
          </a:p>
        </p:txBody>
      </p:sp>
      <p:sp>
        <p:nvSpPr>
          <p:cNvPr id="138" name="Google Shape;13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Lets champion change together. </a:t>
            </a:r>
            <a:br>
              <a:rPr lang="en"/>
            </a:br>
            <a:r>
              <a:rPr lang="en"/>
              <a:t>Adapting to the the unknown together</a:t>
            </a:r>
            <a:br>
              <a:rPr lang="en"/>
            </a:br>
            <a:r>
              <a:rPr lang="en"/>
              <a:t>Let’s create opportunities in adversities. </a:t>
            </a:r>
            <a:endParaRPr/>
          </a:p>
        </p:txBody>
      </p:sp>
      <p:sp>
        <p:nvSpPr>
          <p:cNvPr id="192" name="Google Shape;19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2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26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2" name="Google Shape;92;p26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8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4" name="Google Shape;104;p28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5" name="Google Shape;105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9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9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2" name="Google Shape;112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30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" name="Google Shape;118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31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4" name="Google Shape;124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"/>
          <p:cNvSpPr txBox="1"/>
          <p:nvPr/>
        </p:nvSpPr>
        <p:spPr>
          <a:xfrm>
            <a:off x="715429" y="1416076"/>
            <a:ext cx="69786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2021 Property O&amp;M: Challenges and Opportunities</a:t>
            </a:r>
            <a:endParaRPr b="1" i="0" sz="19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br>
              <a:rPr b="1" i="0" lang="en" sz="23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1" i="0" lang="en" sz="15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Prabhu Ramachandran</a:t>
            </a:r>
            <a:endParaRPr b="1" i="0" sz="15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CEO, Facilio</a:t>
            </a:r>
            <a:endParaRPr b="1" i="0" sz="15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2" name="Google Shape;132;p1"/>
          <p:cNvPicPr preferRelativeResize="0"/>
          <p:nvPr/>
        </p:nvPicPr>
        <p:blipFill rotWithShape="1">
          <a:blip r:embed="rId3">
            <a:alphaModFix amt="57000"/>
          </a:blip>
          <a:srcRect b="0" l="0" r="0" t="0"/>
          <a:stretch/>
        </p:blipFill>
        <p:spPr>
          <a:xfrm>
            <a:off x="4715039" y="2076276"/>
            <a:ext cx="4428963" cy="354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429" y="299356"/>
            <a:ext cx="938123" cy="45566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5" name="Google Shape;135;p1"/>
          <p:cNvCxnSpPr/>
          <p:nvPr/>
        </p:nvCxnSpPr>
        <p:spPr>
          <a:xfrm>
            <a:off x="763418" y="903107"/>
            <a:ext cx="439200" cy="0"/>
          </a:xfrm>
          <a:prstGeom prst="straightConnector1">
            <a:avLst/>
          </a:prstGeom>
          <a:noFill/>
          <a:ln cap="flat" cmpd="sng" w="31750">
            <a:solidFill>
              <a:srgbClr val="FF009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"/>
          <p:cNvPicPr preferRelativeResize="0"/>
          <p:nvPr/>
        </p:nvPicPr>
        <p:blipFill rotWithShape="1">
          <a:blip r:embed="rId3">
            <a:alphaModFix/>
          </a:blip>
          <a:srcRect b="20737" l="30898" r="34469" t="31901"/>
          <a:stretch/>
        </p:blipFill>
        <p:spPr>
          <a:xfrm>
            <a:off x="1183025" y="1750763"/>
            <a:ext cx="2459570" cy="24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"/>
          <p:cNvSpPr txBox="1"/>
          <p:nvPr/>
        </p:nvSpPr>
        <p:spPr>
          <a:xfrm>
            <a:off x="403020" y="385456"/>
            <a:ext cx="7298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Property Operations is rising up</a:t>
            </a:r>
            <a:endParaRPr b="1" i="0" sz="2500" u="none" cap="none" strike="noStrike">
              <a:solidFill>
                <a:srgbClr val="5321A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2" name="Google Shape;142;p2"/>
          <p:cNvSpPr txBox="1"/>
          <p:nvPr/>
        </p:nvSpPr>
        <p:spPr>
          <a:xfrm>
            <a:off x="403029" y="233600"/>
            <a:ext cx="4740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WHAT:</a:t>
            </a:r>
            <a:endParaRPr b="0" i="0" sz="1100" u="none" cap="none" strike="noStrike">
              <a:solidFill>
                <a:srgbClr val="5321AA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5321A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0" y="312576"/>
            <a:ext cx="264795" cy="72865"/>
          </a:xfrm>
          <a:custGeom>
            <a:rect b="b" l="l" r="r" t="t"/>
            <a:pathLst>
              <a:path extrusionOk="0" h="97154" w="353060">
                <a:moveTo>
                  <a:pt x="352499" y="96899"/>
                </a:moveTo>
                <a:lnTo>
                  <a:pt x="0" y="96899"/>
                </a:lnTo>
                <a:lnTo>
                  <a:pt x="0" y="0"/>
                </a:lnTo>
                <a:lnTo>
                  <a:pt x="352499" y="0"/>
                </a:lnTo>
                <a:lnTo>
                  <a:pt x="352499" y="96899"/>
                </a:lnTo>
                <a:close/>
              </a:path>
            </a:pathLst>
          </a:custGeom>
          <a:solidFill>
            <a:srgbClr val="40008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321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9425" y="3395625"/>
            <a:ext cx="465724" cy="46572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"/>
          <p:cNvSpPr txBox="1"/>
          <p:nvPr/>
        </p:nvSpPr>
        <p:spPr>
          <a:xfrm>
            <a:off x="515172" y="3970275"/>
            <a:ext cx="1941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we’re here today</a:t>
            </a:r>
            <a:endParaRPr b="0" i="0" sz="1500" u="none" cap="none" strike="noStrike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4921150" y="1082700"/>
            <a:ext cx="3631800" cy="38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2B85"/>
              </a:buClr>
              <a:buSzPts val="1500"/>
              <a:buFont typeface="Avenir"/>
              <a:buChar char="●"/>
            </a:pPr>
            <a:r>
              <a:rPr b="0" i="0" lang="en" sz="15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Resilience during pandemic</a:t>
            </a:r>
            <a:br>
              <a:rPr b="0" i="0" lang="en" sz="15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</a:br>
            <a:endParaRPr b="0" i="0" sz="15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2B85"/>
              </a:buClr>
              <a:buSzPts val="1500"/>
              <a:buFont typeface="Avenir"/>
              <a:buChar char="●"/>
            </a:pPr>
            <a:r>
              <a:rPr b="0" i="0" lang="en" sz="15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Critical spotlight with reopening</a:t>
            </a:r>
            <a:br>
              <a:rPr b="0" i="0" lang="en" sz="15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</a:br>
            <a:endParaRPr b="0" i="0" sz="15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2B85"/>
              </a:buClr>
              <a:buSzPts val="1500"/>
              <a:buFont typeface="Avenir"/>
              <a:buChar char="●"/>
            </a:pPr>
            <a:r>
              <a:rPr b="0" i="0" lang="en" sz="15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Nice-to-haves now must-haves in operations</a:t>
            </a:r>
            <a:br>
              <a:rPr b="0" i="0" lang="en" sz="15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</a:br>
            <a:endParaRPr b="0" i="0" sz="15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2B85"/>
              </a:buClr>
              <a:buSzPts val="1500"/>
              <a:buFont typeface="Avenir"/>
              <a:buChar char="●"/>
            </a:pPr>
            <a:r>
              <a:rPr b="0" i="0" lang="en" sz="15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Renewed outlook as strategic pillar of business</a:t>
            </a:r>
            <a:br>
              <a:rPr b="0" i="0" lang="en" sz="15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</a:br>
            <a:endParaRPr b="0" i="0" sz="15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2B85"/>
              </a:buClr>
              <a:buSzPts val="1500"/>
              <a:buFont typeface="Avenir"/>
              <a:buChar char="●"/>
            </a:pPr>
            <a:r>
              <a:rPr b="0" i="0" lang="en" sz="15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Agile operations is now top of mind for all industries</a:t>
            </a:r>
            <a:endParaRPr b="0" i="0" sz="15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7" name="Google Shape;147;p2"/>
          <p:cNvSpPr/>
          <p:nvPr/>
        </p:nvSpPr>
        <p:spPr>
          <a:xfrm>
            <a:off x="3758200" y="1841338"/>
            <a:ext cx="577500" cy="524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"/>
          <p:cNvSpPr/>
          <p:nvPr/>
        </p:nvSpPr>
        <p:spPr>
          <a:xfrm>
            <a:off x="3283225" y="3792363"/>
            <a:ext cx="361800" cy="524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"/>
          <p:cNvSpPr txBox="1"/>
          <p:nvPr/>
        </p:nvSpPr>
        <p:spPr>
          <a:xfrm>
            <a:off x="1887700" y="1284650"/>
            <a:ext cx="1757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1E5386"/>
                </a:solidFill>
                <a:latin typeface="Arial"/>
                <a:ea typeface="Arial"/>
                <a:cs typeface="Arial"/>
                <a:sym typeface="Arial"/>
              </a:rPr>
              <a:t>Deal with the present situation &amp; continuity</a:t>
            </a:r>
            <a:endParaRPr b="1" i="0" sz="1200" u="none" cap="none" strike="noStrike">
              <a:solidFill>
                <a:srgbClr val="1E538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3492725" y="2107613"/>
            <a:ext cx="465600" cy="679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3551200" y="3484288"/>
            <a:ext cx="465600" cy="679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"/>
          <p:cNvSpPr/>
          <p:nvPr/>
        </p:nvSpPr>
        <p:spPr>
          <a:xfrm>
            <a:off x="2972525" y="4020963"/>
            <a:ext cx="361800" cy="524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 txBox="1"/>
          <p:nvPr/>
        </p:nvSpPr>
        <p:spPr>
          <a:xfrm>
            <a:off x="3551200" y="2962763"/>
            <a:ext cx="1397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70BFD2"/>
                </a:solidFill>
                <a:latin typeface="Arial"/>
                <a:ea typeface="Arial"/>
                <a:cs typeface="Arial"/>
                <a:sym typeface="Arial"/>
              </a:rPr>
              <a:t>Learn and emerge stronger</a:t>
            </a:r>
            <a:endParaRPr b="1" i="0" sz="1200" u="none" cap="none" strike="noStrike">
              <a:solidFill>
                <a:srgbClr val="70BFD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"/>
          <p:cNvSpPr txBox="1"/>
          <p:nvPr/>
        </p:nvSpPr>
        <p:spPr>
          <a:xfrm>
            <a:off x="341000" y="2109525"/>
            <a:ext cx="1133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8BC93C"/>
                </a:solidFill>
                <a:latin typeface="Arial"/>
                <a:ea typeface="Arial"/>
                <a:cs typeface="Arial"/>
                <a:sym typeface="Arial"/>
              </a:rPr>
              <a:t>Prepare for and shape the next normal</a:t>
            </a:r>
            <a:endParaRPr b="1" i="0" sz="1200" u="none" cap="none" strike="noStrike">
              <a:solidFill>
                <a:srgbClr val="8BC93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"/>
          <p:cNvSpPr txBox="1"/>
          <p:nvPr/>
        </p:nvSpPr>
        <p:spPr>
          <a:xfrm>
            <a:off x="403020" y="385456"/>
            <a:ext cx="7298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How to find opportunities in change?</a:t>
            </a:r>
            <a:endParaRPr b="1" i="0" sz="2500" u="none" cap="none" strike="noStrike">
              <a:solidFill>
                <a:srgbClr val="5321A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0" name="Google Shape;160;p3"/>
          <p:cNvSpPr txBox="1"/>
          <p:nvPr/>
        </p:nvSpPr>
        <p:spPr>
          <a:xfrm>
            <a:off x="403029" y="233600"/>
            <a:ext cx="4740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HOW: </a:t>
            </a:r>
            <a:endParaRPr b="0" i="0" sz="1100" u="none" cap="none" strike="noStrike">
              <a:solidFill>
                <a:srgbClr val="5321AA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5321A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0" y="312576"/>
            <a:ext cx="264795" cy="72865"/>
          </a:xfrm>
          <a:custGeom>
            <a:rect b="b" l="l" r="r" t="t"/>
            <a:pathLst>
              <a:path extrusionOk="0" h="97154" w="353060">
                <a:moveTo>
                  <a:pt x="352499" y="96899"/>
                </a:moveTo>
                <a:lnTo>
                  <a:pt x="0" y="96899"/>
                </a:lnTo>
                <a:lnTo>
                  <a:pt x="0" y="0"/>
                </a:lnTo>
                <a:lnTo>
                  <a:pt x="352499" y="0"/>
                </a:lnTo>
                <a:lnTo>
                  <a:pt x="352499" y="96899"/>
                </a:lnTo>
                <a:close/>
              </a:path>
            </a:pathLst>
          </a:custGeom>
          <a:solidFill>
            <a:srgbClr val="40008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321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"/>
          <p:cNvSpPr txBox="1"/>
          <p:nvPr/>
        </p:nvSpPr>
        <p:spPr>
          <a:xfrm>
            <a:off x="4921150" y="1082700"/>
            <a:ext cx="3631800" cy="38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2B85"/>
              </a:buClr>
              <a:buSzPts val="1500"/>
              <a:buFont typeface="Avenir"/>
              <a:buChar char="●"/>
            </a:pPr>
            <a:r>
              <a:rPr b="0" i="0" lang="en" sz="15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Leverage data</a:t>
            </a:r>
            <a:br>
              <a:rPr b="0" i="0" lang="en" sz="15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</a:br>
            <a:endParaRPr b="0" i="0" sz="15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2B85"/>
              </a:buClr>
              <a:buSzPts val="1500"/>
              <a:buFont typeface="Avenir"/>
              <a:buChar char="●"/>
            </a:pPr>
            <a:r>
              <a:rPr b="0" i="0" lang="en" sz="15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Industry advantage: data availability </a:t>
            </a:r>
            <a:r>
              <a:rPr b="0" i="0" lang="en" sz="11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(unlike ecommerce, taxi,food) </a:t>
            </a:r>
            <a:endParaRPr b="0" i="0" sz="11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2B85"/>
              </a:buClr>
              <a:buSzPts val="1500"/>
              <a:buFont typeface="Avenir"/>
              <a:buChar char="●"/>
            </a:pPr>
            <a:r>
              <a:rPr b="0" i="0" lang="en" sz="15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Huge scope for multi-faceted digital transformation </a:t>
            </a:r>
            <a:endParaRPr b="0" i="0" sz="15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2B85"/>
              </a:buClr>
              <a:buSzPts val="1500"/>
              <a:buFont typeface="Avenir"/>
              <a:buChar char="●"/>
            </a:pPr>
            <a:r>
              <a:rPr b="0" i="0" lang="en" sz="15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Embrace change to turn wishlists into action plans</a:t>
            </a:r>
            <a:endParaRPr b="0" i="0" sz="15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2B85"/>
              </a:buClr>
              <a:buSzPts val="1500"/>
              <a:buFont typeface="Avenir"/>
              <a:buChar char="●"/>
            </a:pPr>
            <a:r>
              <a:rPr b="0" i="0" lang="en" sz="15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Leadership to push transformation</a:t>
            </a:r>
            <a:endParaRPr b="0" i="0" sz="15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3" name="Google Shape;16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725" y="884050"/>
            <a:ext cx="4321024" cy="36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/>
          <p:nvPr/>
        </p:nvSpPr>
        <p:spPr>
          <a:xfrm>
            <a:off x="403020" y="385456"/>
            <a:ext cx="7298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A playbook to thrive</a:t>
            </a:r>
            <a:endParaRPr b="1" i="0" sz="2500" u="none" cap="none" strike="noStrike">
              <a:solidFill>
                <a:srgbClr val="5321A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403029" y="233600"/>
            <a:ext cx="4740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5321AA"/>
                </a:solidFill>
                <a:latin typeface="Avenir"/>
                <a:ea typeface="Avenir"/>
                <a:cs typeface="Avenir"/>
                <a:sym typeface="Avenir"/>
              </a:rPr>
              <a:t>WHERE:</a:t>
            </a:r>
            <a:endParaRPr b="0" i="0" sz="1100" u="none" cap="none" strike="noStrike">
              <a:solidFill>
                <a:srgbClr val="5321AA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5321A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0" y="312576"/>
            <a:ext cx="264795" cy="72865"/>
          </a:xfrm>
          <a:custGeom>
            <a:rect b="b" l="l" r="r" t="t"/>
            <a:pathLst>
              <a:path extrusionOk="0" h="97154" w="353060">
                <a:moveTo>
                  <a:pt x="352499" y="96899"/>
                </a:moveTo>
                <a:lnTo>
                  <a:pt x="0" y="96899"/>
                </a:lnTo>
                <a:lnTo>
                  <a:pt x="0" y="0"/>
                </a:lnTo>
                <a:lnTo>
                  <a:pt x="352499" y="0"/>
                </a:lnTo>
                <a:lnTo>
                  <a:pt x="352499" y="96899"/>
                </a:lnTo>
                <a:close/>
              </a:path>
            </a:pathLst>
          </a:custGeom>
          <a:solidFill>
            <a:srgbClr val="40008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321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3286276" y="1770646"/>
            <a:ext cx="2416200" cy="2025000"/>
          </a:xfrm>
          <a:prstGeom prst="triangle">
            <a:avLst>
              <a:gd fmla="val 50000" name="adj"/>
            </a:avLst>
          </a:prstGeom>
          <a:solidFill>
            <a:srgbClr val="4A39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New Normal Market Expectations</a:t>
            </a:r>
            <a:endParaRPr b="0" i="0" sz="12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3555556" y="1452850"/>
            <a:ext cx="1877400" cy="4989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2D2367"/>
                </a:solidFill>
                <a:latin typeface="Avenir"/>
                <a:ea typeface="Avenir"/>
                <a:cs typeface="Avenir"/>
                <a:sym typeface="Avenir"/>
              </a:rPr>
              <a:t>Operational Excellence</a:t>
            </a:r>
            <a:endParaRPr b="0" i="0" sz="1300" u="none" cap="none" strike="noStrike">
              <a:solidFill>
                <a:srgbClr val="2D236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5355313" y="3659397"/>
            <a:ext cx="1877400" cy="498900"/>
          </a:xfrm>
          <a:prstGeom prst="roundRect">
            <a:avLst>
              <a:gd fmla="val 16667" name="adj"/>
            </a:avLst>
          </a:prstGeom>
          <a:solidFill>
            <a:srgbClr val="E6B8AF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2D2367"/>
                </a:solidFill>
                <a:latin typeface="Avenir"/>
                <a:ea typeface="Avenir"/>
                <a:cs typeface="Avenir"/>
                <a:sym typeface="Avenir"/>
              </a:rPr>
              <a:t>Customer Satisfaction</a:t>
            </a:r>
            <a:endParaRPr b="0" i="0" sz="1300" u="none" cap="none" strike="noStrike">
              <a:solidFill>
                <a:srgbClr val="2D236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1911288" y="3659397"/>
            <a:ext cx="1846800" cy="4989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2D2367"/>
                </a:solidFill>
                <a:latin typeface="Avenir"/>
                <a:ea typeface="Avenir"/>
                <a:cs typeface="Avenir"/>
                <a:sym typeface="Avenir"/>
              </a:rPr>
              <a:t>New Value &amp; Services</a:t>
            </a:r>
            <a:endParaRPr b="0" i="0" sz="1300" u="none" cap="none" strike="noStrike">
              <a:solidFill>
                <a:srgbClr val="2D236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75" name="Google Shape;175;p4"/>
          <p:cNvCxnSpPr>
            <a:endCxn id="173" idx="0"/>
          </p:cNvCxnSpPr>
          <p:nvPr/>
        </p:nvCxnSpPr>
        <p:spPr>
          <a:xfrm>
            <a:off x="5157313" y="1941597"/>
            <a:ext cx="1136700" cy="17178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6" name="Google Shape;176;p4"/>
          <p:cNvCxnSpPr/>
          <p:nvPr/>
        </p:nvCxnSpPr>
        <p:spPr>
          <a:xfrm rot="10800000">
            <a:off x="3758113" y="4002544"/>
            <a:ext cx="1597200" cy="0"/>
          </a:xfrm>
          <a:prstGeom prst="straightConnector1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7" name="Google Shape;177;p4"/>
          <p:cNvCxnSpPr>
            <a:stCxn id="174" idx="0"/>
          </p:cNvCxnSpPr>
          <p:nvPr/>
        </p:nvCxnSpPr>
        <p:spPr>
          <a:xfrm flipH="1" rot="10800000">
            <a:off x="2834688" y="1951497"/>
            <a:ext cx="1129800" cy="1707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8" name="Google Shape;178;p4"/>
          <p:cNvSpPr txBox="1"/>
          <p:nvPr/>
        </p:nvSpPr>
        <p:spPr>
          <a:xfrm>
            <a:off x="5702475" y="2176425"/>
            <a:ext cx="20454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2B85"/>
              </a:buClr>
              <a:buSzPts val="1100"/>
              <a:buFont typeface="Avenir"/>
              <a:buChar char="●"/>
            </a:pPr>
            <a:r>
              <a:rPr b="0" i="0" lang="en" sz="11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New internal model</a:t>
            </a:r>
            <a:endParaRPr b="0" i="0" sz="11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2B85"/>
              </a:buClr>
              <a:buSzPts val="1100"/>
              <a:buFont typeface="Avenir"/>
              <a:buChar char="●"/>
            </a:pPr>
            <a:r>
              <a:rPr b="0" i="0" lang="en" sz="11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Agile operations </a:t>
            </a:r>
            <a:endParaRPr b="0" i="0" sz="11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2B85"/>
              </a:buClr>
              <a:buSzPts val="1100"/>
              <a:buFont typeface="Avenir"/>
              <a:buChar char="●"/>
            </a:pPr>
            <a:r>
              <a:rPr b="0" i="0" lang="en" sz="11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Better margins</a:t>
            </a:r>
            <a:endParaRPr b="0" i="0" sz="11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3534025" y="4209450"/>
            <a:ext cx="20454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2B85"/>
              </a:buClr>
              <a:buSzPts val="1100"/>
              <a:buFont typeface="Avenir"/>
              <a:buChar char="●"/>
            </a:pPr>
            <a:r>
              <a:rPr b="0" i="0" lang="en" sz="11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External transparency with tenants/occupants</a:t>
            </a:r>
            <a:endParaRPr b="0" i="0" sz="11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2B85"/>
              </a:buClr>
              <a:buSzPts val="1100"/>
              <a:buFont typeface="Avenir"/>
              <a:buChar char="●"/>
            </a:pPr>
            <a:r>
              <a:rPr b="0" i="0" lang="en" sz="11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Internal visibility</a:t>
            </a:r>
            <a:endParaRPr b="0" i="0" sz="11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2B85"/>
              </a:buClr>
              <a:buSzPts val="1100"/>
              <a:buFont typeface="Avenir"/>
              <a:buChar char="●"/>
            </a:pPr>
            <a:r>
              <a:rPr b="0" i="0" lang="en" sz="11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Proactive services</a:t>
            </a:r>
            <a:endParaRPr b="0" i="0" sz="11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0" name="Google Shape;180;p4"/>
          <p:cNvSpPr txBox="1"/>
          <p:nvPr/>
        </p:nvSpPr>
        <p:spPr>
          <a:xfrm>
            <a:off x="1774275" y="2227800"/>
            <a:ext cx="19122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2B85"/>
              </a:buClr>
              <a:buSzPts val="1100"/>
              <a:buFont typeface="Avenir"/>
              <a:buChar char="●"/>
            </a:pPr>
            <a:r>
              <a:rPr b="0" i="0" lang="en" sz="11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Ready to adapt</a:t>
            </a:r>
            <a:endParaRPr b="0" i="0" sz="11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2B85"/>
              </a:buClr>
              <a:buSzPts val="1100"/>
              <a:buFont typeface="Avenir"/>
              <a:buChar char="●"/>
            </a:pPr>
            <a:r>
              <a:rPr b="0" i="0" lang="en" sz="11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Ready to serve</a:t>
            </a:r>
            <a:endParaRPr b="0" i="0" sz="11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2B85"/>
              </a:buClr>
              <a:buSzPts val="1100"/>
              <a:buFont typeface="Avenir"/>
              <a:buChar char="●"/>
            </a:pPr>
            <a:r>
              <a:rPr b="0" i="0" lang="en" sz="1100" u="none" cap="none" strike="noStrike">
                <a:solidFill>
                  <a:srgbClr val="3F2B85"/>
                </a:solidFill>
                <a:latin typeface="Avenir"/>
                <a:ea typeface="Avenir"/>
                <a:cs typeface="Avenir"/>
                <a:sym typeface="Avenir"/>
              </a:rPr>
              <a:t>Ready data foundation</a:t>
            </a:r>
            <a:endParaRPr b="0" i="0" sz="11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5"/>
          <p:cNvPicPr preferRelativeResize="0"/>
          <p:nvPr/>
        </p:nvPicPr>
        <p:blipFill rotWithShape="1">
          <a:blip r:embed="rId3">
            <a:alphaModFix/>
          </a:blip>
          <a:srcRect b="6317" l="0" r="0" t="8755"/>
          <a:stretch/>
        </p:blipFill>
        <p:spPr>
          <a:xfrm>
            <a:off x="0" y="0"/>
            <a:ext cx="9363000" cy="5295900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86" name="Google Shape;186;p5"/>
          <p:cNvSpPr/>
          <p:nvPr/>
        </p:nvSpPr>
        <p:spPr>
          <a:xfrm>
            <a:off x="0" y="0"/>
            <a:ext cx="9363000" cy="5295900"/>
          </a:xfrm>
          <a:prstGeom prst="rect">
            <a:avLst/>
          </a:prstGeom>
          <a:solidFill>
            <a:srgbClr val="4A39A4">
              <a:alpha val="88235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403029" y="233600"/>
            <a:ext cx="4740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WAY FORWARD: </a:t>
            </a:r>
            <a:endParaRPr b="0" i="0" sz="11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5321A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0" y="312576"/>
            <a:ext cx="264795" cy="72865"/>
          </a:xfrm>
          <a:custGeom>
            <a:rect b="b" l="l" r="r" t="t"/>
            <a:pathLst>
              <a:path extrusionOk="0" h="97154" w="353060">
                <a:moveTo>
                  <a:pt x="352499" y="96899"/>
                </a:moveTo>
                <a:lnTo>
                  <a:pt x="0" y="96899"/>
                </a:lnTo>
                <a:lnTo>
                  <a:pt x="0" y="0"/>
                </a:lnTo>
                <a:lnTo>
                  <a:pt x="352499" y="0"/>
                </a:lnTo>
                <a:lnTo>
                  <a:pt x="352499" y="968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321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1954350" y="1803450"/>
            <a:ext cx="5747100" cy="16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Properties are no longer only </a:t>
            </a:r>
            <a:r>
              <a:rPr b="0" i="1" lang="en" sz="24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physical immovable assets</a:t>
            </a:r>
            <a:r>
              <a:rPr b="0" i="0" lang="en" sz="24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but dynamic centers. And operations is becoming a </a:t>
            </a:r>
            <a:r>
              <a:rPr b="1" i="0" lang="en" sz="2400" u="sng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fundamentally strategic arm</a:t>
            </a:r>
            <a:r>
              <a:rPr b="0" i="0" lang="en" sz="24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of business.</a:t>
            </a:r>
            <a:endParaRPr b="0" i="0" sz="24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/>
          <p:nvPr>
            <p:ph idx="12" type="sldNum"/>
          </p:nvPr>
        </p:nvSpPr>
        <p:spPr>
          <a:xfrm>
            <a:off x="4843463" y="3575447"/>
            <a:ext cx="15429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" name="Google Shape;195;p6"/>
          <p:cNvSpPr/>
          <p:nvPr/>
        </p:nvSpPr>
        <p:spPr>
          <a:xfrm>
            <a:off x="0" y="0"/>
            <a:ext cx="9210600" cy="5143500"/>
          </a:xfrm>
          <a:prstGeom prst="rect">
            <a:avLst/>
          </a:prstGeom>
          <a:solidFill>
            <a:srgbClr val="4A39A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6"/>
          <p:cNvPicPr preferRelativeResize="0"/>
          <p:nvPr/>
        </p:nvPicPr>
        <p:blipFill rotWithShape="1">
          <a:blip r:embed="rId3">
            <a:alphaModFix amt="57000"/>
          </a:blip>
          <a:srcRect b="0" l="0" r="0" t="0"/>
          <a:stretch/>
        </p:blipFill>
        <p:spPr>
          <a:xfrm>
            <a:off x="4715039" y="2076276"/>
            <a:ext cx="4428963" cy="354317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 txBox="1"/>
          <p:nvPr/>
        </p:nvSpPr>
        <p:spPr>
          <a:xfrm>
            <a:off x="205070" y="4759978"/>
            <a:ext cx="25539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3F3F3"/>
                </a:solidFill>
                <a:latin typeface="Avenir"/>
                <a:ea typeface="Avenir"/>
                <a:cs typeface="Avenir"/>
                <a:sym typeface="Avenir"/>
              </a:rPr>
              <a:t>Property Operations. Reimagined. </a:t>
            </a:r>
            <a:endParaRPr b="0" i="0" sz="1200" u="none" cap="none" strike="noStrike">
              <a:solidFill>
                <a:srgbClr val="F3F3F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98" name="Google Shape;19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200" y="4499975"/>
            <a:ext cx="592400" cy="15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6"/>
          <p:cNvSpPr txBox="1"/>
          <p:nvPr/>
        </p:nvSpPr>
        <p:spPr>
          <a:xfrm>
            <a:off x="2522553" y="1573175"/>
            <a:ext cx="40989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" sz="3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Let’s champion change together.</a:t>
            </a:r>
            <a:endParaRPr b="1" i="0" sz="3100" u="none" cap="none" strike="noStrike">
              <a:solidFill>
                <a:srgbClr val="3F2B8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