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76" r:id="rId2"/>
    <p:sldId id="258" r:id="rId3"/>
    <p:sldId id="277" r:id="rId4"/>
    <p:sldId id="278" r:id="rId5"/>
    <p:sldId id="279" r:id="rId6"/>
    <p:sldId id="269" r:id="rId7"/>
  </p:sldIdLst>
  <p:sldSz cx="24384000" cy="13716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Helvetica Neue" panose="02000503000000020004" pitchFamily="2" charset="0"/>
      <p:regular r:id="rId13"/>
      <p:bold r:id="rId14"/>
      <p:italic r:id="rId15"/>
      <p:boldItalic r:id="rId16"/>
    </p:embeddedFont>
    <p:embeddedFont>
      <p:font typeface="Work Sans" pitchFamily="2" charset="77"/>
      <p:regular r:id="rId17"/>
      <p:bold r:id="rId18"/>
      <p:italic r:id="rId19"/>
      <p:boldItalic r:id="rId20"/>
    </p:embeddedFont>
    <p:embeddedFont>
      <p:font typeface="Work Sans Medium" pitchFamily="2" charset="77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g7EhAvVzoIg8iyZHTV+6/Ely02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04"/>
  </p:normalViewPr>
  <p:slideViewPr>
    <p:cSldViewPr snapToGrid="0">
      <p:cViewPr varScale="1">
        <p:scale>
          <a:sx n="52" d="100"/>
          <a:sy n="52" d="100"/>
        </p:scale>
        <p:origin x="8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7717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4094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ue">
  <p:cSld name="Blank Blue">
    <p:bg>
      <p:bgPr>
        <a:solidFill>
          <a:srgbClr val="073765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22950784" y="12467730"/>
            <a:ext cx="422758" cy="54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ork Sans"/>
              <a:buNone/>
              <a:defRPr sz="2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ork Sans"/>
              <a:buNone/>
              <a:defRPr sz="2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ork Sans"/>
              <a:buNone/>
              <a:defRPr sz="2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ork Sans"/>
              <a:buNone/>
              <a:defRPr sz="2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ork Sans"/>
              <a:buNone/>
              <a:defRPr sz="2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ork Sans"/>
              <a:buNone/>
              <a:defRPr sz="2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ork Sans"/>
              <a:buNone/>
              <a:defRPr sz="2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ork Sans"/>
              <a:buNone/>
              <a:defRPr sz="2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ork Sans"/>
              <a:buNone/>
              <a:defRPr sz="2400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5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6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">
  <p:cSld name="Stateme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7"/>
          <p:cNvSpPr txBox="1">
            <a:spLocks noGrp="1"/>
          </p:cNvSpPr>
          <p:nvPr>
            <p:ph type="body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">
  <p:cSld name="Big Fac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body" idx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2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>
            <a:spLocks noGrp="1"/>
          </p:cNvSpPr>
          <p:nvPr>
            <p:ph type="body" idx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2"/>
          </p:nvPr>
        </p:nvSpPr>
        <p:spPr>
          <a:xfrm>
            <a:off x="1753923" y="4939860"/>
            <a:ext cx="20876153" cy="383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0"/>
          <p:cNvSpPr>
            <a:spLocks noGrp="1"/>
          </p:cNvSpPr>
          <p:nvPr>
            <p:ph type="pic" idx="2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30"/>
          <p:cNvSpPr>
            <a:spLocks noGrp="1"/>
          </p:cNvSpPr>
          <p:nvPr>
            <p:ph type="pic" idx="3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30"/>
          <p:cNvSpPr>
            <a:spLocks noGrp="1"/>
          </p:cNvSpPr>
          <p:nvPr>
            <p:ph type="pic" idx="4"/>
          </p:nvPr>
        </p:nvSpPr>
        <p:spPr>
          <a:xfrm>
            <a:off x="-139700" y="495300"/>
            <a:ext cx="16611600" cy="12458701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30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1"/>
          <p:cNvSpPr>
            <a:spLocks noGrp="1"/>
          </p:cNvSpPr>
          <p:nvPr>
            <p:ph type="pic" idx="2"/>
          </p:nvPr>
        </p:nvSpPr>
        <p:spPr>
          <a:xfrm>
            <a:off x="-1333500" y="-5524500"/>
            <a:ext cx="27051001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31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- white">
  <p:cSld name="Standard - whit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5" descr="Frame 5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02223" y="-841001"/>
            <a:ext cx="10604501" cy="372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5" descr="Azure Construction - Logo PSD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49391" y="816913"/>
            <a:ext cx="1822293" cy="63614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22975980" y="12594730"/>
            <a:ext cx="402083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15"/>
          <p:cNvSpPr txBox="1"/>
          <p:nvPr/>
        </p:nvSpPr>
        <p:spPr>
          <a:xfrm>
            <a:off x="20240814" y="12594730"/>
            <a:ext cx="1771143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C3D0"/>
              </a:buClr>
              <a:buSzPts val="2200"/>
              <a:buFont typeface="Work Sans"/>
              <a:buNone/>
            </a:pPr>
            <a:r>
              <a:rPr lang="en-US" sz="2200" b="0" i="0" u="none" strike="noStrike" cap="none">
                <a:solidFill>
                  <a:srgbClr val="B3C3D0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5"/>
          <p:cNvSpPr txBox="1">
            <a:spLocks noGrp="1"/>
          </p:cNvSpPr>
          <p:nvPr>
            <p:ph type="body" idx="1"/>
          </p:nvPr>
        </p:nvSpPr>
        <p:spPr>
          <a:xfrm>
            <a:off x="977900" y="870304"/>
            <a:ext cx="10477500" cy="81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73765"/>
              </a:buClr>
              <a:buSzPts val="2400"/>
              <a:buFont typeface="Work Sans Medium"/>
              <a:buNone/>
              <a:defRPr sz="2400" cap="none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28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73765"/>
              </a:buClr>
              <a:buSzPts val="2400"/>
              <a:buFont typeface="Work Sans Medium"/>
              <a:buNone/>
              <a:defRPr sz="2400" cap="none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marL="1371600" lvl="2" indent="-228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73765"/>
              </a:buClr>
              <a:buSzPts val="2400"/>
              <a:buFont typeface="Work Sans Medium"/>
              <a:buNone/>
              <a:defRPr sz="2400" cap="none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marL="1828800" lvl="3" indent="-228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73765"/>
              </a:buClr>
              <a:buSzPts val="2400"/>
              <a:buFont typeface="Work Sans Medium"/>
              <a:buNone/>
              <a:defRPr sz="2400" cap="none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marL="2286000" lvl="4" indent="-228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73765"/>
              </a:buClr>
              <a:buSzPts val="2400"/>
              <a:buFont typeface="Work Sans Medium"/>
              <a:buNone/>
              <a:defRPr sz="2400" cap="none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cxnSp>
        <p:nvCxnSpPr>
          <p:cNvPr id="19" name="Google Shape;19;p15"/>
          <p:cNvCxnSpPr/>
          <p:nvPr/>
        </p:nvCxnSpPr>
        <p:spPr>
          <a:xfrm>
            <a:off x="22619698" y="12729664"/>
            <a:ext cx="1" cy="299899"/>
          </a:xfrm>
          <a:prstGeom prst="straightConnector1">
            <a:avLst/>
          </a:prstGeom>
          <a:noFill/>
          <a:ln w="25400" cap="flat" cmpd="sng">
            <a:solidFill>
              <a:srgbClr val="073765">
                <a:alpha val="4705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0" name="Google Shape;20;p15"/>
          <p:cNvSpPr txBox="1"/>
          <p:nvPr/>
        </p:nvSpPr>
        <p:spPr>
          <a:xfrm>
            <a:off x="1013014" y="12594730"/>
            <a:ext cx="3010002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87A3"/>
              </a:buClr>
              <a:buSzPts val="2200"/>
              <a:buFont typeface="Work Sans"/>
              <a:buNone/>
            </a:pPr>
            <a:r>
              <a:rPr lang="en-US" sz="2200" b="0" i="0" u="none" strike="noStrike" cap="none">
                <a:solidFill>
                  <a:srgbClr val="6887A3"/>
                </a:solidFill>
                <a:latin typeface="Work Sans"/>
                <a:ea typeface="Work Sans"/>
                <a:cs typeface="Work Sans"/>
                <a:sym typeface="Work Sans"/>
              </a:rPr>
              <a:t>Azure Printed Homes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- blue">
  <p:cSld name="Standard - blue">
    <p:bg>
      <p:bgPr>
        <a:solidFill>
          <a:srgbClr val="073765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6" descr="Frame 5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02223" y="-841001"/>
            <a:ext cx="10604501" cy="372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6" descr="Azure Construction - Logo PSD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49391" y="816913"/>
            <a:ext cx="1822293" cy="63614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22975980" y="12594730"/>
            <a:ext cx="402083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FFFFFF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FFFFFF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FFFFFF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FFFFFF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FFFFFF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FFFFFF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FFFFFF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FFFFFF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Work Sans Medium"/>
              <a:buNone/>
              <a:defRPr sz="2200" b="0" i="0" u="none" strike="noStrike" cap="none">
                <a:solidFill>
                  <a:srgbClr val="FFFFFF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16"/>
          <p:cNvSpPr txBox="1"/>
          <p:nvPr/>
        </p:nvSpPr>
        <p:spPr>
          <a:xfrm>
            <a:off x="20240814" y="12594730"/>
            <a:ext cx="1771143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7394"/>
              </a:buClr>
              <a:buSzPts val="2200"/>
              <a:buFont typeface="Work Sans"/>
              <a:buNone/>
            </a:pPr>
            <a:r>
              <a:rPr lang="en-US" sz="2200" b="0" i="0" u="none" strike="noStrike" cap="none">
                <a:solidFill>
                  <a:srgbClr val="4F7394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6"/>
          <p:cNvSpPr txBox="1">
            <a:spLocks noGrp="1"/>
          </p:cNvSpPr>
          <p:nvPr>
            <p:ph type="body" idx="1"/>
          </p:nvPr>
        </p:nvSpPr>
        <p:spPr>
          <a:xfrm>
            <a:off x="977900" y="870304"/>
            <a:ext cx="10477500" cy="81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ork Sans Medium"/>
              <a:buNone/>
              <a:defRPr sz="2400" cap="none">
                <a:solidFill>
                  <a:srgbClr val="FFFFFF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28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ork Sans Medium"/>
              <a:buNone/>
              <a:defRPr sz="2400" cap="none">
                <a:solidFill>
                  <a:srgbClr val="FFFFFF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2pPr>
            <a:lvl3pPr marL="1371600" lvl="2" indent="-228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ork Sans Medium"/>
              <a:buNone/>
              <a:defRPr sz="2400" cap="none">
                <a:solidFill>
                  <a:srgbClr val="FFFFFF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marL="1828800" lvl="3" indent="-228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ork Sans Medium"/>
              <a:buNone/>
              <a:defRPr sz="2400" cap="none">
                <a:solidFill>
                  <a:srgbClr val="FFFFFF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4pPr>
            <a:lvl5pPr marL="2286000" lvl="4" indent="-228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ork Sans Medium"/>
              <a:buNone/>
              <a:defRPr sz="2400" cap="none">
                <a:solidFill>
                  <a:srgbClr val="FFFFFF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cxnSp>
        <p:nvCxnSpPr>
          <p:cNvPr id="27" name="Google Shape;27;p16"/>
          <p:cNvCxnSpPr/>
          <p:nvPr/>
        </p:nvCxnSpPr>
        <p:spPr>
          <a:xfrm>
            <a:off x="22619698" y="12729664"/>
            <a:ext cx="1" cy="299899"/>
          </a:xfrm>
          <a:prstGeom prst="straightConnector1">
            <a:avLst/>
          </a:prstGeom>
          <a:noFill/>
          <a:ln w="25400" cap="flat" cmpd="sng">
            <a:solidFill>
              <a:srgbClr val="FFFFFF">
                <a:alpha val="4705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8" name="Google Shape;28;p16"/>
          <p:cNvSpPr txBox="1"/>
          <p:nvPr/>
        </p:nvSpPr>
        <p:spPr>
          <a:xfrm>
            <a:off x="1013014" y="12594730"/>
            <a:ext cx="3010002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AFC1"/>
              </a:buClr>
              <a:buSzPts val="2200"/>
              <a:buFont typeface="Work Sans"/>
              <a:buNone/>
            </a:pPr>
            <a:r>
              <a:rPr lang="en-US" sz="2200" b="0" i="0" u="none" strike="noStrike" cap="none">
                <a:solidFill>
                  <a:srgbClr val="9AAFC1"/>
                </a:solidFill>
                <a:latin typeface="Work Sans"/>
                <a:ea typeface="Work Sans"/>
                <a:cs typeface="Work Sans"/>
                <a:sym typeface="Work Sans"/>
              </a:rPr>
              <a:t>Azure Printed Homes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>
  <p:cSld name="Title &amp; Photo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>
            <a:spLocks noGrp="1"/>
          </p:cNvSpPr>
          <p:nvPr>
            <p:ph type="pic" idx="2"/>
          </p:nvPr>
        </p:nvSpPr>
        <p:spPr>
          <a:xfrm>
            <a:off x="-1155700" y="-1295400"/>
            <a:ext cx="26746199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19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body" idx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3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>
  <p:cSld name="Title &amp; Photo Al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>
            <a:spLocks noGrp="1"/>
          </p:cNvSpPr>
          <p:nvPr>
            <p:ph type="pic" idx="2"/>
          </p:nvPr>
        </p:nvSpPr>
        <p:spPr>
          <a:xfrm>
            <a:off x="10972800" y="-203200"/>
            <a:ext cx="12144836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20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3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>
            <a:spLocks noGrp="1"/>
          </p:cNvSpPr>
          <p:nvPr>
            <p:ph type="pic" idx="3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23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0350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3D8E0F-2D6F-8CEB-AB2A-7DB785D02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5836" y="3012110"/>
            <a:ext cx="4441693" cy="5897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830769-C499-3330-0FB4-7A7C89F482B4}"/>
              </a:ext>
            </a:extLst>
          </p:cNvPr>
          <p:cNvSpPr txBox="1"/>
          <p:nvPr/>
        </p:nvSpPr>
        <p:spPr>
          <a:xfrm>
            <a:off x="6715121" y="5237828"/>
            <a:ext cx="109537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Azure Printed Homes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3C151B-CAEE-C5D6-44C0-1701A8D8F26D}"/>
              </a:ext>
            </a:extLst>
          </p:cNvPr>
          <p:cNvSpPr txBox="1"/>
          <p:nvPr/>
        </p:nvSpPr>
        <p:spPr>
          <a:xfrm>
            <a:off x="6400796" y="7096310"/>
            <a:ext cx="11582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Changing The Way Homes Are Made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EE8FA9-45B1-82F8-E370-E3C96C2CD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436" y="4652096"/>
            <a:ext cx="2880959" cy="26180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67AC44-AD7D-6B1B-E7CE-E7B4A5E2F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71" y="11277487"/>
            <a:ext cx="5805134" cy="1101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98042A-1387-26C0-BA48-E28C0631E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7604" y="10903173"/>
            <a:ext cx="4408789" cy="18501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503507B-74DA-7958-3A9D-5C80A53392BB}"/>
              </a:ext>
            </a:extLst>
          </p:cNvPr>
          <p:cNvSpPr txBox="1"/>
          <p:nvPr/>
        </p:nvSpPr>
        <p:spPr>
          <a:xfrm>
            <a:off x="8079578" y="3379346"/>
            <a:ext cx="822483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Gene Eidelman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28A88EC-3929-5A70-F241-202CA8DA1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8740" y="10852836"/>
            <a:ext cx="4408789" cy="19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4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23089977" y="12594730"/>
            <a:ext cx="288087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2200"/>
              <a:buFont typeface="Work Sans Medium"/>
              <a:buNone/>
            </a:pPr>
            <a:fld id="{00000000-1234-1234-1234-123412341234}" type="slidenum">
              <a:rPr lang="en-US" sz="2200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2</a:t>
            </a:fld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977900" y="870304"/>
            <a:ext cx="10477500" cy="81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2400"/>
              <a:buFont typeface="Work Sans Medium"/>
              <a:buNone/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The Problem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Google Shape;115;p4"/>
          <p:cNvSpPr txBox="1"/>
          <p:nvPr/>
        </p:nvSpPr>
        <p:spPr>
          <a:xfrm>
            <a:off x="985926" y="9121679"/>
            <a:ext cx="8207500" cy="84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3200"/>
              <a:buFont typeface="Work Sans Medium"/>
              <a:buNone/>
            </a:pPr>
            <a:r>
              <a:rPr lang="en-US" sz="4800" b="0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Work Sans Medium"/>
                <a:cs typeface="Calibri" panose="020F0502020204030204" pitchFamily="34" charset="0"/>
                <a:sym typeface="Work Sans Medium"/>
              </a:rPr>
              <a:t>Sustainability compliance</a:t>
            </a:r>
            <a:endParaRPr sz="4800" b="0" i="0" u="none" strike="noStrike" cap="none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6" name="Google Shape;116;p4"/>
          <p:cNvSpPr txBox="1"/>
          <p:nvPr/>
        </p:nvSpPr>
        <p:spPr>
          <a:xfrm>
            <a:off x="993951" y="10099554"/>
            <a:ext cx="10213699" cy="121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767"/>
              </a:buClr>
              <a:buSzPts val="2800"/>
              <a:buFont typeface="Work Sans"/>
              <a:buNone/>
            </a:pPr>
            <a:r>
              <a:rPr lang="en-US" sz="360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There is a lack of visibility when monitoring sustainable practices within the supply chain.</a:t>
            </a:r>
            <a:endParaRPr sz="3600" dirty="0"/>
          </a:p>
        </p:txBody>
      </p:sp>
      <p:sp>
        <p:nvSpPr>
          <p:cNvPr id="117" name="Google Shape;117;p4"/>
          <p:cNvSpPr txBox="1"/>
          <p:nvPr/>
        </p:nvSpPr>
        <p:spPr>
          <a:xfrm>
            <a:off x="985925" y="3523050"/>
            <a:ext cx="10001933" cy="84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3200"/>
              <a:buFont typeface="Work Sans Medium"/>
              <a:buNone/>
            </a:pPr>
            <a:r>
              <a:rPr lang="en-US" sz="4800" b="0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Work Sans Medium"/>
                <a:cs typeface="Calibri" panose="020F0502020204030204" pitchFamily="34" charset="0"/>
                <a:sym typeface="Work Sans Medium"/>
              </a:rPr>
              <a:t>Construction’s environmental impact</a:t>
            </a:r>
            <a:endParaRPr lang="en-US" sz="4800" b="0" i="0" u="none" strike="noStrike" cap="none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977900" y="4390413"/>
            <a:ext cx="10213699" cy="121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>
              <a:buClr>
                <a:srgbClr val="686767"/>
              </a:buClr>
              <a:buSzPts val="2800"/>
            </a:pPr>
            <a:r>
              <a:rPr lang="en-US" sz="36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construction industry is generating an estimated 39% of the world's CO2 emissions.</a:t>
            </a:r>
            <a:endParaRPr sz="36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993951" y="6132772"/>
            <a:ext cx="8199475" cy="84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3200"/>
              <a:buFont typeface="Work Sans Medium"/>
              <a:buNone/>
            </a:pP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ork Sans Medium"/>
              </a:rPr>
              <a:t>Developing clear criteria</a:t>
            </a:r>
            <a:endParaRPr sz="4800" b="0" i="0" u="none" strike="noStrike" cap="none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985926" y="7000135"/>
            <a:ext cx="10213699" cy="121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6767"/>
              </a:buClr>
              <a:buSzPts val="2800"/>
              <a:buFont typeface="Work Sans"/>
              <a:buNone/>
            </a:pPr>
            <a:r>
              <a:rPr lang="en-US" sz="360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There is a lack of standard definitions and benchmarks for net zero in construction.</a:t>
            </a:r>
            <a:endParaRPr sz="36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" name="Google Shape;121;p4"/>
          <p:cNvCxnSpPr/>
          <p:nvPr/>
        </p:nvCxnSpPr>
        <p:spPr>
          <a:xfrm>
            <a:off x="-1" y="5962132"/>
            <a:ext cx="10987860" cy="1"/>
          </a:xfrm>
          <a:prstGeom prst="straightConnector1">
            <a:avLst/>
          </a:prstGeom>
          <a:noFill/>
          <a:ln w="25400" cap="rnd" cmpd="sng">
            <a:solidFill>
              <a:srgbClr val="073765">
                <a:alpha val="18823"/>
              </a:srgbClr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22" name="Google Shape;122;p4"/>
          <p:cNvCxnSpPr/>
          <p:nvPr/>
        </p:nvCxnSpPr>
        <p:spPr>
          <a:xfrm>
            <a:off x="-1" y="8985059"/>
            <a:ext cx="10987860" cy="1"/>
          </a:xfrm>
          <a:prstGeom prst="straightConnector1">
            <a:avLst/>
          </a:prstGeom>
          <a:noFill/>
          <a:ln w="25400" cap="rnd" cmpd="sng">
            <a:solidFill>
              <a:srgbClr val="073765">
                <a:alpha val="18823"/>
              </a:srgbClr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25" name="Google Shape;125;p4"/>
          <p:cNvCxnSpPr/>
          <p:nvPr/>
        </p:nvCxnSpPr>
        <p:spPr>
          <a:xfrm>
            <a:off x="22362734" y="3894632"/>
            <a:ext cx="2076134" cy="1"/>
          </a:xfrm>
          <a:prstGeom prst="straightConnector1">
            <a:avLst/>
          </a:prstGeom>
          <a:noFill/>
          <a:ln w="25400" cap="rnd" cmpd="sng">
            <a:solidFill>
              <a:srgbClr val="073765">
                <a:alpha val="48627"/>
              </a:srgbClr>
            </a:solidFill>
            <a:prstDash val="dash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23089977" y="12594730"/>
            <a:ext cx="288087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2200"/>
              <a:buFont typeface="Work Sans Medium"/>
              <a:buNone/>
            </a:pPr>
            <a:fld id="{00000000-1234-1234-1234-123412341234}" type="slidenum">
              <a:rPr lang="en-US" sz="2200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3</a:t>
            </a:fld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977900" y="870304"/>
            <a:ext cx="11823700" cy="81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4 Factors Influencing Sustainable Change</a:t>
            </a:r>
            <a:endParaRPr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5" name="Google Shape;125;p4"/>
          <p:cNvCxnSpPr/>
          <p:nvPr/>
        </p:nvCxnSpPr>
        <p:spPr>
          <a:xfrm>
            <a:off x="22362734" y="3894632"/>
            <a:ext cx="2076134" cy="1"/>
          </a:xfrm>
          <a:prstGeom prst="straightConnector1">
            <a:avLst/>
          </a:prstGeom>
          <a:noFill/>
          <a:ln w="25400" cap="rnd" cmpd="sng">
            <a:solidFill>
              <a:srgbClr val="073765">
                <a:alpha val="48627"/>
              </a:srgbClr>
            </a:solidFill>
            <a:prstDash val="dashDot"/>
            <a:round/>
            <a:headEnd type="none" w="sm" len="sm"/>
            <a:tailEnd type="none" w="sm" len="sm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D0B4F46-B725-1FD8-610B-F2C4DF62E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338" y="2370859"/>
            <a:ext cx="18133996" cy="100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01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23089977" y="12594730"/>
            <a:ext cx="288087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5"/>
              </a:buClr>
              <a:buSzPts val="2200"/>
              <a:buFont typeface="Work Sans Medium"/>
              <a:buNone/>
            </a:pPr>
            <a:fld id="{00000000-1234-1234-1234-123412341234}" type="slidenum">
              <a:rPr lang="en-US" sz="2200">
                <a:solidFill>
                  <a:srgbClr val="073765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4</a:t>
            </a:fld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993951" y="969121"/>
            <a:ext cx="11724846" cy="81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5 drivers of more sustainable construction</a:t>
            </a:r>
          </a:p>
          <a:p>
            <a:pPr marL="0" indent="0">
              <a:spcBef>
                <a:spcPts val="0"/>
              </a:spcBef>
            </a:pPr>
            <a:br>
              <a:rPr lang="en-US" sz="3200" dirty="0"/>
            </a:br>
            <a:endParaRPr sz="3200" dirty="0"/>
          </a:p>
        </p:txBody>
      </p:sp>
      <p:sp>
        <p:nvSpPr>
          <p:cNvPr id="115" name="Google Shape;115;p4"/>
          <p:cNvSpPr txBox="1"/>
          <p:nvPr/>
        </p:nvSpPr>
        <p:spPr>
          <a:xfrm>
            <a:off x="993950" y="6371804"/>
            <a:ext cx="8754223" cy="77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>
              <a:buClr>
                <a:srgbClr val="073765"/>
              </a:buClr>
              <a:buSzPts val="3200"/>
            </a:pPr>
            <a:r>
              <a:rPr lang="en-US" sz="4400" b="0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Work Sans Medium"/>
                <a:cs typeface="Calibri" panose="020F0502020204030204" pitchFamily="34" charset="0"/>
                <a:sym typeface="Work Sans Medium"/>
              </a:rPr>
              <a:t>3) Site and Waste Management</a:t>
            </a:r>
            <a:endParaRPr sz="4400" b="0" i="0" u="none" strike="noStrike" cap="none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993951" y="3443226"/>
            <a:ext cx="8775912" cy="77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>
              <a:buClr>
                <a:srgbClr val="073765"/>
              </a:buClr>
              <a:buSzPts val="3200"/>
            </a:pPr>
            <a:r>
              <a:rPr lang="en-US" sz="4400" b="0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Work Sans Medium"/>
                <a:cs typeface="Calibri" panose="020F0502020204030204" pitchFamily="34" charset="0"/>
                <a:sym typeface="Work Sans Medium"/>
              </a:rPr>
              <a:t>1) LEED certification</a:t>
            </a:r>
            <a:endParaRPr lang="en-US" sz="4400" b="0" i="0" u="none" strike="noStrike" cap="none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985925" y="4817098"/>
            <a:ext cx="8199475" cy="77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>
              <a:buClr>
                <a:srgbClr val="073765"/>
              </a:buClr>
              <a:buSzPts val="3200"/>
            </a:pP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ork Sans Medium"/>
              </a:rPr>
              <a:t>2) Factory-built</a:t>
            </a:r>
            <a:endParaRPr lang="en-US" sz="4400" b="0" i="0" u="none" strike="noStrike" cap="none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21" name="Google Shape;121;p4"/>
          <p:cNvCxnSpPr/>
          <p:nvPr/>
        </p:nvCxnSpPr>
        <p:spPr>
          <a:xfrm>
            <a:off x="-1" y="5962132"/>
            <a:ext cx="10987860" cy="1"/>
          </a:xfrm>
          <a:prstGeom prst="straightConnector1">
            <a:avLst/>
          </a:prstGeom>
          <a:noFill/>
          <a:ln w="25400" cap="rnd" cmpd="sng">
            <a:solidFill>
              <a:srgbClr val="073765">
                <a:alpha val="18823"/>
              </a:srgbClr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22" name="Google Shape;122;p4"/>
          <p:cNvCxnSpPr/>
          <p:nvPr/>
        </p:nvCxnSpPr>
        <p:spPr>
          <a:xfrm>
            <a:off x="-1" y="8985059"/>
            <a:ext cx="10987860" cy="1"/>
          </a:xfrm>
          <a:prstGeom prst="straightConnector1">
            <a:avLst/>
          </a:prstGeom>
          <a:noFill/>
          <a:ln w="25400" cap="rnd" cmpd="sng">
            <a:solidFill>
              <a:srgbClr val="073765">
                <a:alpha val="18823"/>
              </a:srgbClr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25" name="Google Shape;125;p4"/>
          <p:cNvCxnSpPr/>
          <p:nvPr/>
        </p:nvCxnSpPr>
        <p:spPr>
          <a:xfrm>
            <a:off x="22362734" y="3894632"/>
            <a:ext cx="2076134" cy="1"/>
          </a:xfrm>
          <a:prstGeom prst="straightConnector1">
            <a:avLst/>
          </a:prstGeom>
          <a:noFill/>
          <a:ln w="25400" cap="rnd" cmpd="sng">
            <a:solidFill>
              <a:srgbClr val="073765">
                <a:alpha val="48627"/>
              </a:srgbClr>
            </a:solidFill>
            <a:prstDash val="dashDot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BE41BC2-0455-14F9-76F9-966002CE13A4}"/>
              </a:ext>
            </a:extLst>
          </p:cNvPr>
          <p:cNvSpPr txBox="1"/>
          <p:nvPr/>
        </p:nvSpPr>
        <p:spPr>
          <a:xfrm>
            <a:off x="993951" y="7791245"/>
            <a:ext cx="90451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73765"/>
              </a:buClr>
              <a:buSzPts val="3200"/>
            </a:pPr>
            <a:r>
              <a:rPr lang="en-US" sz="4400" b="0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Work Sans Medium"/>
                <a:cs typeface="Calibri" panose="020F0502020204030204" pitchFamily="34" charset="0"/>
                <a:sym typeface="Work Sans Medium"/>
              </a:rPr>
              <a:t>4) Lean Construction</a:t>
            </a:r>
            <a:endParaRPr lang="en-US" sz="4400" b="0" i="0" u="none" strike="noStrike" cap="none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4C1411-EEBE-63B7-070D-53C7B8708F2B}"/>
              </a:ext>
            </a:extLst>
          </p:cNvPr>
          <p:cNvSpPr txBox="1"/>
          <p:nvPr/>
        </p:nvSpPr>
        <p:spPr>
          <a:xfrm>
            <a:off x="999590" y="9307276"/>
            <a:ext cx="87485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73765"/>
              </a:buClr>
              <a:buSzPts val="3200"/>
            </a:pPr>
            <a:r>
              <a:rPr lang="en-US" sz="4400" b="0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Work Sans Medium"/>
                <a:cs typeface="Calibri" panose="020F0502020204030204" pitchFamily="34" charset="0"/>
                <a:sym typeface="Work Sans Medium"/>
              </a:rPr>
              <a:t>5) Innovation in Materials</a:t>
            </a:r>
            <a:endParaRPr lang="en-US" sz="4400" b="0" i="0" u="none" strike="noStrike" cap="none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6EA652-AD1C-1B3A-C48F-92EBBD334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4338176"/>
            <a:ext cx="10099118" cy="56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80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7922B7-B255-0E94-38CE-A95236FD28D7}"/>
              </a:ext>
            </a:extLst>
          </p:cNvPr>
          <p:cNvSpPr txBox="1"/>
          <p:nvPr/>
        </p:nvSpPr>
        <p:spPr>
          <a:xfrm>
            <a:off x="3097427" y="3274510"/>
            <a:ext cx="181891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The construction industry can become more sustainable by creating a long-term strategy that considers sustainability in every process from start to finish.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95D86-C6BA-C8E1-488A-15361BF96875}"/>
              </a:ext>
            </a:extLst>
          </p:cNvPr>
          <p:cNvSpPr txBox="1"/>
          <p:nvPr/>
        </p:nvSpPr>
        <p:spPr>
          <a:xfrm>
            <a:off x="4339281" y="5705727"/>
            <a:ext cx="15705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 Sustainable Future is Good for Business And For Our Planet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334DD5-136F-E889-0E67-6432F05DB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816" y="7179276"/>
            <a:ext cx="7770368" cy="43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45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1"/>
          <p:cNvSpPr txBox="1">
            <a:spLocks noGrp="1"/>
          </p:cNvSpPr>
          <p:nvPr>
            <p:ph type="sldNum" idx="12"/>
          </p:nvPr>
        </p:nvSpPr>
        <p:spPr>
          <a:xfrm>
            <a:off x="23039125" y="12594730"/>
            <a:ext cx="459050" cy="441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Work Sans Medium"/>
              <a:buNone/>
            </a:pPr>
            <a:fld id="{00000000-1234-1234-1234-123412341234}" type="slidenum">
              <a:rPr lang="en-US" sz="2200">
                <a:solidFill>
                  <a:srgbClr val="FFFFFF"/>
                </a:solidFill>
                <a:latin typeface="Work Sans Medium"/>
                <a:ea typeface="Work Sans Medium"/>
                <a:cs typeface="Work Sans Medium"/>
                <a:sym typeface="Work Sans Medium"/>
              </a:rPr>
              <a:t>6</a:t>
            </a:fld>
            <a:endParaRPr/>
          </a:p>
        </p:txBody>
      </p:sp>
      <p:sp>
        <p:nvSpPr>
          <p:cNvPr id="331" name="Google Shape;331;p11"/>
          <p:cNvSpPr txBox="1">
            <a:spLocks noGrp="1"/>
          </p:cNvSpPr>
          <p:nvPr>
            <p:ph type="body" idx="1"/>
          </p:nvPr>
        </p:nvSpPr>
        <p:spPr>
          <a:xfrm>
            <a:off x="977900" y="870304"/>
            <a:ext cx="10477500" cy="81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ork Sans Medium"/>
              <a:buNone/>
            </a:pPr>
            <a:r>
              <a:rPr lang="en-US" sz="3200"/>
              <a:t>CONTACT</a:t>
            </a:r>
            <a:endParaRPr sz="3200"/>
          </a:p>
        </p:txBody>
      </p:sp>
      <p:sp>
        <p:nvSpPr>
          <p:cNvPr id="332" name="Google Shape;332;p11"/>
          <p:cNvSpPr txBox="1"/>
          <p:nvPr/>
        </p:nvSpPr>
        <p:spPr>
          <a:xfrm>
            <a:off x="1020621" y="8691615"/>
            <a:ext cx="5627313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Work Sans Medium"/>
              <a:buNone/>
            </a:pPr>
            <a:r>
              <a:rPr lang="en-US" sz="60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Work Sans Medium"/>
                <a:cs typeface="Calibri" panose="020F0502020204030204" pitchFamily="34" charset="0"/>
                <a:sym typeface="Work Sans Medium"/>
              </a:rPr>
              <a:t>Gene Eidelman</a:t>
            </a:r>
            <a:endParaRPr sz="6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4" name="Google Shape;334;p11"/>
          <p:cNvSpPr txBox="1"/>
          <p:nvPr/>
        </p:nvSpPr>
        <p:spPr>
          <a:xfrm>
            <a:off x="1012596" y="10734244"/>
            <a:ext cx="7340572" cy="77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7E0"/>
              </a:buClr>
              <a:buSzPts val="3000"/>
              <a:buFont typeface="Work Sans"/>
              <a:buNone/>
            </a:pPr>
            <a:r>
              <a:rPr lang="en-US" sz="4400" b="0" i="0" u="none" strike="noStrike" cap="none" dirty="0">
                <a:solidFill>
                  <a:srgbClr val="CCD7E0"/>
                </a:solidFill>
                <a:latin typeface="Calibri" panose="020F0502020204030204" pitchFamily="34" charset="0"/>
                <a:ea typeface="Work Sans"/>
                <a:cs typeface="Calibri" panose="020F0502020204030204" pitchFamily="34" charset="0"/>
                <a:sym typeface="Work Sans"/>
              </a:rPr>
              <a:t>gene@azureprintedhomes.com</a:t>
            </a:r>
            <a:endParaRPr sz="4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35" name="Google Shape;335;p11"/>
          <p:cNvCxnSpPr/>
          <p:nvPr/>
        </p:nvCxnSpPr>
        <p:spPr>
          <a:xfrm rot="10800000">
            <a:off x="12700" y="7915165"/>
            <a:ext cx="7131758" cy="1"/>
          </a:xfrm>
          <a:prstGeom prst="straightConnector1">
            <a:avLst/>
          </a:prstGeom>
          <a:noFill/>
          <a:ln w="25400" cap="rnd" cmpd="sng">
            <a:solidFill>
              <a:srgbClr val="FFFFFF">
                <a:alpha val="20000"/>
              </a:srgbClr>
            </a:solidFill>
            <a:prstDash val="dashDot"/>
            <a:round/>
            <a:headEnd type="none" w="sm" len="sm"/>
            <a:tailEnd type="none" w="sm" len="sm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CFF9F43-6F68-59CD-E2E2-7EEBD60D42EF}"/>
              </a:ext>
            </a:extLst>
          </p:cNvPr>
          <p:cNvSpPr txBox="1"/>
          <p:nvPr/>
        </p:nvSpPr>
        <p:spPr>
          <a:xfrm>
            <a:off x="1020621" y="9854078"/>
            <a:ext cx="15705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Work Sans Medium"/>
              <a:buNone/>
            </a:pPr>
            <a:r>
              <a:rPr lang="en-US" sz="4800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Work Sans Medium"/>
                <a:cs typeface="Calibri" panose="020F0502020204030204" pitchFamily="34" charset="0"/>
                <a:sym typeface="Work Sans Medium"/>
              </a:rPr>
              <a:t>Azureprintedhomes.com</a:t>
            </a:r>
            <a:endParaRPr lang="en-US" sz="4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149</Words>
  <Application>Microsoft Macintosh PowerPoint</Application>
  <PresentationFormat>Custom</PresentationFormat>
  <Paragraphs>28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Work Sans</vt:lpstr>
      <vt:lpstr>Work Sans Medium</vt:lpstr>
      <vt:lpstr>Calibri</vt:lpstr>
      <vt:lpstr>Arial</vt:lpstr>
      <vt:lpstr>Helvetica Neue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 Maguire</dc:creator>
  <cp:lastModifiedBy>Ron Barnoy</cp:lastModifiedBy>
  <cp:revision>21</cp:revision>
  <dcterms:modified xsi:type="dcterms:W3CDTF">2022-11-22T22:31:00Z</dcterms:modified>
</cp:coreProperties>
</file>